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4"/>
  </p:notesMasterIdLst>
  <p:handoutMasterIdLst>
    <p:handoutMasterId r:id="rId35"/>
  </p:handoutMasterIdLst>
  <p:sldIdLst>
    <p:sldId id="256" r:id="rId2"/>
    <p:sldId id="279" r:id="rId3"/>
    <p:sldId id="29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88" r:id="rId14"/>
    <p:sldId id="267" r:id="rId15"/>
    <p:sldId id="270" r:id="rId16"/>
    <p:sldId id="268" r:id="rId17"/>
    <p:sldId id="269" r:id="rId18"/>
    <p:sldId id="292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93" r:id="rId27"/>
    <p:sldId id="282" r:id="rId28"/>
    <p:sldId id="280" r:id="rId29"/>
    <p:sldId id="281" r:id="rId30"/>
    <p:sldId id="294" r:id="rId31"/>
    <p:sldId id="289" r:id="rId32"/>
    <p:sldId id="290" r:id="rId33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1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751" tIns="45876" rIns="91751" bIns="4587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751" tIns="45876" rIns="91751" bIns="45876" rtlCol="0"/>
          <a:lstStyle>
            <a:lvl1pPr algn="r">
              <a:defRPr sz="1200"/>
            </a:lvl1pPr>
          </a:lstStyle>
          <a:p>
            <a:fld id="{794E631A-CDC8-448C-B6E8-B5AF7F97A64D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751" tIns="45876" rIns="91751" bIns="4587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751" tIns="45876" rIns="91751" bIns="45876" rtlCol="0" anchor="b"/>
          <a:lstStyle>
            <a:lvl1pPr algn="r">
              <a:defRPr sz="1200"/>
            </a:lvl1pPr>
          </a:lstStyle>
          <a:p>
            <a:fld id="{0E76CD3F-80C3-4A12-9A23-D4065C30C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022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751" tIns="45876" rIns="91751" bIns="4587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751" tIns="45876" rIns="91751" bIns="45876" rtlCol="0"/>
          <a:lstStyle>
            <a:lvl1pPr algn="r">
              <a:defRPr sz="1200"/>
            </a:lvl1pPr>
          </a:lstStyle>
          <a:p>
            <a:fld id="{BA7F010B-E5D4-42C0-AEDE-BB7B57FA15C5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51" tIns="45876" rIns="91751" bIns="4587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1"/>
            <a:ext cx="5486400" cy="4183380"/>
          </a:xfrm>
          <a:prstGeom prst="rect">
            <a:avLst/>
          </a:prstGeom>
        </p:spPr>
        <p:txBody>
          <a:bodyPr vert="horz" lIns="91751" tIns="45876" rIns="91751" bIns="4587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751" tIns="45876" rIns="91751" bIns="4587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751" tIns="45876" rIns="91751" bIns="45876" rtlCol="0" anchor="b"/>
          <a:lstStyle>
            <a:lvl1pPr algn="r">
              <a:defRPr sz="1200"/>
            </a:lvl1pPr>
          </a:lstStyle>
          <a:p>
            <a:fld id="{A7E90121-4C09-437C-80A2-5C96C9D9E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8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90121-4C09-437C-80A2-5C96C9D9E84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6928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Paragraph</a:t>
            </a:r>
            <a:r>
              <a:rPr lang="en-US" baseline="0" dirty="0" smtClean="0"/>
              <a:t> 7(Breadth)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1DEBD-F992-4C93-8FA1-140A223FFDE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657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Paragraph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1DEBD-F992-4C93-8FA1-140A223FFDE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65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Paragraph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1DEBD-F992-4C93-8FA1-140A223FFDE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657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Paragraph</a:t>
            </a:r>
            <a:r>
              <a:rPr lang="en-US" baseline="0" dirty="0" smtClean="0"/>
              <a:t> 7(Breadth)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1DEBD-F992-4C93-8FA1-140A223FFDE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657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900">
                <a:solidFill>
                  <a:schemeClr val="tx1"/>
                </a:solidFill>
                <a:latin typeface="Arial" pitchFamily="34" charset="0"/>
              </a:defRPr>
            </a:lvl1pPr>
            <a:lvl2pPr marL="745483" indent="-286724" eaLnBrk="0" hangingPunct="0">
              <a:defRPr sz="2900">
                <a:solidFill>
                  <a:schemeClr val="tx1"/>
                </a:solidFill>
                <a:latin typeface="Arial" pitchFamily="34" charset="0"/>
              </a:defRPr>
            </a:lvl2pPr>
            <a:lvl3pPr marL="1146897" indent="-229379" eaLnBrk="0" hangingPunct="0">
              <a:defRPr sz="2900">
                <a:solidFill>
                  <a:schemeClr val="tx1"/>
                </a:solidFill>
                <a:latin typeface="Arial" pitchFamily="34" charset="0"/>
              </a:defRPr>
            </a:lvl3pPr>
            <a:lvl4pPr marL="1605656" indent="-229379" eaLnBrk="0" hangingPunct="0">
              <a:defRPr sz="2900">
                <a:solidFill>
                  <a:schemeClr val="tx1"/>
                </a:solidFill>
                <a:latin typeface="Arial" pitchFamily="34" charset="0"/>
              </a:defRPr>
            </a:lvl4pPr>
            <a:lvl5pPr marL="2064415" indent="-229379" eaLnBrk="0" hangingPunct="0">
              <a:defRPr sz="2900">
                <a:solidFill>
                  <a:schemeClr val="tx1"/>
                </a:solidFill>
                <a:latin typeface="Arial" pitchFamily="34" charset="0"/>
              </a:defRPr>
            </a:lvl5pPr>
            <a:lvl6pPr marL="2523173" indent="-229379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" pitchFamily="34" charset="0"/>
              </a:defRPr>
            </a:lvl6pPr>
            <a:lvl7pPr marL="2981932" indent="-229379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" pitchFamily="34" charset="0"/>
              </a:defRPr>
            </a:lvl7pPr>
            <a:lvl8pPr marL="3440690" indent="-229379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" pitchFamily="34" charset="0"/>
              </a:defRPr>
            </a:lvl8pPr>
            <a:lvl9pPr marL="3899449" indent="-229379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2C2EAAD-E66D-4B10-B57F-C336AA127B71}" type="slidenum">
              <a:rPr lang="en-US" sz="1200"/>
              <a:pPr eaLnBrk="1" hangingPunct="1"/>
              <a:t>15</a:t>
            </a:fld>
            <a:endParaRPr lang="en-US" sz="12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Paragraph</a:t>
            </a:r>
            <a:r>
              <a:rPr lang="en-US" baseline="0" dirty="0" smtClean="0"/>
              <a:t> 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1DEBD-F992-4C93-8FA1-140A223FFDE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0607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Paragraph</a:t>
            </a:r>
            <a:r>
              <a:rPr lang="en-US" baseline="0" dirty="0" smtClean="0"/>
              <a:t> 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1DEBD-F992-4C93-8FA1-140A223FFDE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0607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90121-4C09-437C-80A2-5C96C9D9E84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236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90121-4C09-437C-80A2-5C96C9D9E84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35990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90121-4C09-437C-80A2-5C96C9D9E84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671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90121-4C09-437C-80A2-5C96C9D9E84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6261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90121-4C09-437C-80A2-5C96C9D9E84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1652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90121-4C09-437C-80A2-5C96C9D9E84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7301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90121-4C09-437C-80A2-5C96C9D9E84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0265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90121-4C09-437C-80A2-5C96C9D9E84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433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90121-4C09-437C-80A2-5C96C9D9E84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8259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90121-4C09-437C-80A2-5C96C9D9E84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88153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90121-4C09-437C-80A2-5C96C9D9E84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93932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90121-4C09-437C-80A2-5C96C9D9E84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8472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90121-4C09-437C-80A2-5C96C9D9E84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88780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90121-4C09-437C-80A2-5C96C9D9E84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27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Paragraph</a:t>
            </a:r>
            <a:r>
              <a:rPr lang="en-US" baseline="0" dirty="0" smtClean="0"/>
              <a:t>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1DEBD-F992-4C93-8FA1-140A223FFDE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8403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90121-4C09-437C-80A2-5C96C9D9E846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3144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90121-4C09-437C-80A2-5C96C9D9E84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80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Paragraphs</a:t>
            </a:r>
            <a:r>
              <a:rPr lang="en-US" baseline="0" dirty="0" smtClean="0"/>
              <a:t> 3 and 4 and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1DEBD-F992-4C93-8FA1-140A223FFDE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65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Paragraph</a:t>
            </a:r>
            <a:r>
              <a:rPr lang="en-US" baseline="0" dirty="0" smtClean="0"/>
              <a:t> 6 (Foundation)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1DEBD-F992-4C93-8FA1-140A223FFDE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657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Paragraph</a:t>
            </a:r>
            <a:r>
              <a:rPr lang="en-US" baseline="0" dirty="0" smtClean="0"/>
              <a:t> 7(Breadth)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1DEBD-F992-4C93-8FA1-140A223FFDE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657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Paragraph</a:t>
            </a:r>
            <a:r>
              <a:rPr lang="en-US" baseline="0" dirty="0" smtClean="0"/>
              <a:t> 7(Breadth)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1DEBD-F992-4C93-8FA1-140A223FFDE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657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Paragraph</a:t>
            </a:r>
            <a:r>
              <a:rPr lang="en-US" baseline="0" dirty="0" smtClean="0"/>
              <a:t> 7(Breadth)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1DEBD-F992-4C93-8FA1-140A223FFDE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657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Paragraph</a:t>
            </a:r>
            <a:r>
              <a:rPr lang="en-US" baseline="0" dirty="0" smtClean="0"/>
              <a:t> 7(Breadth)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1DEBD-F992-4C93-8FA1-140A223FFDE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65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5B815C7-BEB0-411A-9120-EF8D30E957D0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4B3D30F-C070-4890-B6CD-AE59B7373F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B815C7-BEB0-411A-9120-EF8D30E957D0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B3D30F-C070-4890-B6CD-AE59B7373F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B815C7-BEB0-411A-9120-EF8D30E957D0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B3D30F-C070-4890-B6CD-AE59B7373F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04800"/>
            <a:ext cx="7010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752600" y="1395413"/>
            <a:ext cx="7010400" cy="45720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BA6DE-45DA-456A-B440-FE7311B2A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237501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B815C7-BEB0-411A-9120-EF8D30E957D0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B3D30F-C070-4890-B6CD-AE59B7373F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B815C7-BEB0-411A-9120-EF8D30E957D0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B3D30F-C070-4890-B6CD-AE59B7373F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B815C7-BEB0-411A-9120-EF8D30E957D0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B3D30F-C070-4890-B6CD-AE59B7373F7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B815C7-BEB0-411A-9120-EF8D30E957D0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B3D30F-C070-4890-B6CD-AE59B7373F7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B815C7-BEB0-411A-9120-EF8D30E957D0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B3D30F-C070-4890-B6CD-AE59B7373F7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B815C7-BEB0-411A-9120-EF8D30E957D0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B3D30F-C070-4890-B6CD-AE59B7373F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5B815C7-BEB0-411A-9120-EF8D30E957D0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B3D30F-C070-4890-B6CD-AE59B7373F7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5B815C7-BEB0-411A-9120-EF8D30E957D0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4B3D30F-C070-4890-B6CD-AE59B7373F7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5B815C7-BEB0-411A-9120-EF8D30E957D0}" type="datetimeFigureOut">
              <a:rPr lang="en-US" smtClean="0"/>
              <a:t>4/17/2013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4B3D30F-C070-4890-B6CD-AE59B7373F7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80010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ACADEMIC ADVISING SESSION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791200"/>
            <a:ext cx="2514600" cy="987425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Spring 2013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4" name="Picture 2" descr="C:\Users\pclements\AppData\Local\Temp\Educational Opportunity Program-stack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"/>
            <a:ext cx="1524000" cy="1253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9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696200" cy="8382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Lower Division GE - BREADTH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76200" y="762000"/>
            <a:ext cx="7543800" cy="4267200"/>
          </a:xfrm>
        </p:spPr>
        <p:txBody>
          <a:bodyPr>
            <a:normAutofit/>
          </a:bodyPr>
          <a:lstStyle/>
          <a:p>
            <a:pPr marL="0" indent="0">
              <a:buFont typeface="Arial" pitchFamily="34" charset="0"/>
              <a:buNone/>
            </a:pPr>
            <a:r>
              <a:rPr lang="en-US" b="1" dirty="0" smtClean="0"/>
              <a:t>BREADTH</a:t>
            </a:r>
            <a:endParaRPr lang="en-US" b="1" dirty="0"/>
          </a:p>
          <a:p>
            <a:r>
              <a:rPr lang="en-US" b="1" dirty="0" smtClean="0"/>
              <a:t> Area D- Social, Political &amp; Economic Institutions &amp; Behavior</a:t>
            </a:r>
            <a:endParaRPr lang="en-US" b="1" dirty="0"/>
          </a:p>
          <a:p>
            <a:pPr lvl="2"/>
            <a:r>
              <a:rPr lang="en-US" b="1" dirty="0" smtClean="0"/>
              <a:t>D1- American History</a:t>
            </a:r>
          </a:p>
          <a:p>
            <a:pPr lvl="2"/>
            <a:r>
              <a:rPr lang="en-US" b="1" dirty="0" smtClean="0"/>
              <a:t>D2- American Government</a:t>
            </a:r>
          </a:p>
          <a:p>
            <a:pPr lvl="2"/>
            <a:r>
              <a:rPr lang="en-US" b="1" dirty="0" smtClean="0"/>
              <a:t>D3- Social Science</a:t>
            </a:r>
          </a:p>
          <a:p>
            <a:pPr lvl="2"/>
            <a:endParaRPr lang="en-US" b="1" dirty="0"/>
          </a:p>
          <a:p>
            <a:pPr lvl="2"/>
            <a:endParaRPr lang="en-US" b="1" dirty="0" smtClean="0"/>
          </a:p>
          <a:p>
            <a:pPr lvl="2"/>
            <a:endParaRPr lang="en-US" b="1" dirty="0"/>
          </a:p>
          <a:p>
            <a:pPr lvl="2"/>
            <a:endParaRPr lang="en-US" b="1" dirty="0" smtClean="0"/>
          </a:p>
          <a:p>
            <a:pPr marL="640080" lvl="2" indent="0">
              <a:buNone/>
            </a:pPr>
            <a:endParaRPr lang="en-US" b="1" dirty="0"/>
          </a:p>
        </p:txBody>
      </p:sp>
      <p:pic>
        <p:nvPicPr>
          <p:cNvPr id="4" name="Picture 3"/>
          <p:cNvPicPr/>
          <p:nvPr/>
        </p:nvPicPr>
        <p:blipFill rotWithShape="1">
          <a:blip r:embed="rId3"/>
          <a:srcRect l="28686" t="8718" r="27084" b="3334"/>
          <a:stretch/>
        </p:blipFill>
        <p:spPr bwMode="auto">
          <a:xfrm>
            <a:off x="4724400" y="1752600"/>
            <a:ext cx="4201878" cy="48768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3886200" y="4347162"/>
            <a:ext cx="609600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Left Brace 5"/>
          <p:cNvSpPr/>
          <p:nvPr/>
        </p:nvSpPr>
        <p:spPr>
          <a:xfrm>
            <a:off x="4605326" y="4065764"/>
            <a:ext cx="238147" cy="531374"/>
          </a:xfrm>
          <a:prstGeom prst="leftBrac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5" name="Picture 3" descr="C:\Users\johnl\AppData\Local\Microsoft\Windows\Temporary Internet Files\Content.IE5\ZNP7EGMX\MC90014951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495800"/>
            <a:ext cx="2286000" cy="1547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8834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696200" cy="8382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Lower Division GE - BREADTH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685800"/>
            <a:ext cx="7543800" cy="4267200"/>
          </a:xfrm>
        </p:spPr>
        <p:txBody>
          <a:bodyPr>
            <a:normAutofit/>
          </a:bodyPr>
          <a:lstStyle/>
          <a:p>
            <a:pPr marL="0" indent="0">
              <a:buFont typeface="Arial" pitchFamily="34" charset="0"/>
              <a:buNone/>
            </a:pPr>
            <a:r>
              <a:rPr lang="en-US" b="1" dirty="0" smtClean="0"/>
              <a:t>BREADTH</a:t>
            </a:r>
            <a:endParaRPr lang="en-US" b="1" dirty="0"/>
          </a:p>
          <a:p>
            <a:r>
              <a:rPr lang="en-US" b="1" dirty="0" smtClean="0"/>
              <a:t>Area E- Lifelong </a:t>
            </a:r>
            <a:endParaRPr lang="en-US" b="1" dirty="0"/>
          </a:p>
          <a:p>
            <a:pPr marL="109728" indent="0">
              <a:buNone/>
            </a:pPr>
            <a:r>
              <a:rPr lang="en-US" b="1" dirty="0" smtClean="0"/>
              <a:t>Understanding and </a:t>
            </a:r>
          </a:p>
          <a:p>
            <a:pPr marL="109728" indent="0">
              <a:buNone/>
            </a:pPr>
            <a:r>
              <a:rPr lang="en-US" b="1" dirty="0" smtClean="0"/>
              <a:t>Self-Development</a:t>
            </a:r>
          </a:p>
          <a:p>
            <a:pPr lvl="2"/>
            <a:endParaRPr lang="en-US" b="1" dirty="0"/>
          </a:p>
          <a:p>
            <a:pPr lvl="2"/>
            <a:endParaRPr lang="en-US" b="1" dirty="0" smtClean="0"/>
          </a:p>
          <a:p>
            <a:pPr lvl="2"/>
            <a:endParaRPr lang="en-US" b="1" dirty="0"/>
          </a:p>
          <a:p>
            <a:pPr lvl="2"/>
            <a:endParaRPr lang="en-US" b="1" dirty="0" smtClean="0"/>
          </a:p>
          <a:p>
            <a:pPr lvl="2"/>
            <a:endParaRPr lang="en-US" b="1" dirty="0"/>
          </a:p>
          <a:p>
            <a:pPr lvl="2"/>
            <a:endParaRPr lang="en-US" b="1" dirty="0" smtClean="0"/>
          </a:p>
          <a:p>
            <a:pPr lvl="2"/>
            <a:endParaRPr lang="en-US" b="1" dirty="0"/>
          </a:p>
        </p:txBody>
      </p:sp>
      <p:pic>
        <p:nvPicPr>
          <p:cNvPr id="4" name="Picture 3"/>
          <p:cNvPicPr/>
          <p:nvPr/>
        </p:nvPicPr>
        <p:blipFill rotWithShape="1">
          <a:blip r:embed="rId3"/>
          <a:srcRect l="28686" t="8718" r="27084" b="3334"/>
          <a:stretch/>
        </p:blipFill>
        <p:spPr bwMode="auto">
          <a:xfrm>
            <a:off x="4876800" y="914400"/>
            <a:ext cx="4065642" cy="54102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4038600" y="4384082"/>
            <a:ext cx="533400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Left Brace 5"/>
          <p:cNvSpPr/>
          <p:nvPr/>
        </p:nvSpPr>
        <p:spPr>
          <a:xfrm>
            <a:off x="4757726" y="4191000"/>
            <a:ext cx="238147" cy="353836"/>
          </a:xfrm>
          <a:prstGeom prst="leftBrac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00" name="Picture 4" descr="C:\Users\johnl\AppData\Local\Microsoft\Windows\Temporary Internet Files\Content.IE5\L91MROWP\MC900295869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856" y="2438400"/>
            <a:ext cx="2920417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4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696200" cy="8382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Upper Division GE - INTEGRATION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371600"/>
            <a:ext cx="3948280" cy="4572000"/>
          </a:xfrm>
        </p:spPr>
        <p:txBody>
          <a:bodyPr>
            <a:normAutofit fontScale="85000" lnSpcReduction="20000"/>
          </a:bodyPr>
          <a:lstStyle/>
          <a:p>
            <a:pPr marL="0" indent="0">
              <a:buFont typeface="Arial" pitchFamily="34" charset="0"/>
              <a:buNone/>
            </a:pPr>
            <a:endParaRPr lang="en-US" sz="2000" b="1" dirty="0" smtClean="0"/>
          </a:p>
          <a:p>
            <a:pPr marL="0" indent="0">
              <a:buFont typeface="Arial" pitchFamily="34" charset="0"/>
              <a:buNone/>
            </a:pPr>
            <a:r>
              <a:rPr lang="en-US" sz="2600" b="1" dirty="0" smtClean="0"/>
              <a:t>INTEGRATION-  9 units</a:t>
            </a:r>
          </a:p>
          <a:p>
            <a:pPr marL="0" indent="0">
              <a:buFont typeface="Arial" pitchFamily="34" charset="0"/>
              <a:buNone/>
            </a:pPr>
            <a:endParaRPr lang="en-US" sz="2600" b="1" dirty="0"/>
          </a:p>
          <a:p>
            <a:r>
              <a:rPr lang="en-US" sz="2600" b="1" dirty="0" smtClean="0"/>
              <a:t>Area IB-  Physical Universe and It’s Life Forms</a:t>
            </a:r>
          </a:p>
          <a:p>
            <a:pPr marL="0" indent="0">
              <a:buNone/>
            </a:pPr>
            <a:endParaRPr lang="en-US" sz="2600" b="1" dirty="0" smtClean="0"/>
          </a:p>
          <a:p>
            <a:r>
              <a:rPr lang="en-US" sz="2600" b="1" dirty="0" smtClean="0"/>
              <a:t>Area IC-  Arts and Humanities</a:t>
            </a:r>
          </a:p>
          <a:p>
            <a:pPr marL="0" indent="0">
              <a:buNone/>
            </a:pPr>
            <a:endParaRPr lang="en-US" sz="2600" b="1" dirty="0" smtClean="0"/>
          </a:p>
          <a:p>
            <a:r>
              <a:rPr lang="en-US" sz="2600" b="1" dirty="0" smtClean="0"/>
              <a:t>Area ID-  Social, Political and Economic Institutions and Behavior, Historical Background</a:t>
            </a:r>
            <a:endParaRPr lang="en-US" sz="2600" b="1" dirty="0"/>
          </a:p>
          <a:p>
            <a:pPr lvl="2"/>
            <a:endParaRPr lang="en-US" b="1" dirty="0" smtClean="0"/>
          </a:p>
          <a:p>
            <a:pPr lvl="2"/>
            <a:endParaRPr lang="en-US" b="1" dirty="0"/>
          </a:p>
          <a:p>
            <a:pPr lvl="2"/>
            <a:endParaRPr lang="en-US" b="1" dirty="0" smtClean="0"/>
          </a:p>
          <a:p>
            <a:pPr lvl="2"/>
            <a:endParaRPr lang="en-US" b="1" dirty="0"/>
          </a:p>
          <a:p>
            <a:pPr lvl="2"/>
            <a:endParaRPr lang="en-US" b="1" dirty="0" smtClean="0"/>
          </a:p>
          <a:p>
            <a:pPr lvl="2"/>
            <a:endParaRPr lang="en-US" b="1" dirty="0"/>
          </a:p>
        </p:txBody>
      </p:sp>
      <p:pic>
        <p:nvPicPr>
          <p:cNvPr id="5" name="Picture 4"/>
          <p:cNvPicPr/>
          <p:nvPr/>
        </p:nvPicPr>
        <p:blipFill rotWithShape="1">
          <a:blip r:embed="rId3"/>
          <a:srcRect l="28686" t="8718" r="27084" b="3334"/>
          <a:stretch/>
        </p:blipFill>
        <p:spPr bwMode="auto">
          <a:xfrm>
            <a:off x="4611255" y="914400"/>
            <a:ext cx="4201878" cy="51816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>
            <a:off x="3810000" y="5156200"/>
            <a:ext cx="533400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/>
          <p:cNvSpPr/>
          <p:nvPr/>
        </p:nvSpPr>
        <p:spPr>
          <a:xfrm>
            <a:off x="4509342" y="4756727"/>
            <a:ext cx="238147" cy="762000"/>
          </a:xfrm>
          <a:prstGeom prst="leftBrac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718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696200" cy="8382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Upper Division GE - INTEGRATION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371600"/>
            <a:ext cx="3948280" cy="4572000"/>
          </a:xfrm>
        </p:spPr>
        <p:txBody>
          <a:bodyPr>
            <a:normAutofit/>
          </a:bodyPr>
          <a:lstStyle/>
          <a:p>
            <a:pPr marL="0" indent="0">
              <a:buFont typeface="Arial" pitchFamily="34" charset="0"/>
              <a:buNone/>
            </a:pPr>
            <a:endParaRPr lang="en-US" sz="2000" b="1" dirty="0" smtClean="0"/>
          </a:p>
          <a:p>
            <a:pPr marL="0" indent="0">
              <a:buFont typeface="Arial" pitchFamily="34" charset="0"/>
              <a:buNone/>
            </a:pPr>
            <a:r>
              <a:rPr lang="en-US" sz="2000" b="1" dirty="0" smtClean="0"/>
              <a:t>MULTICULTURAL /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b="1" dirty="0" smtClean="0"/>
              <a:t>INTERNATIONAL-  </a:t>
            </a:r>
            <a:r>
              <a:rPr lang="en-US" sz="2600" b="1" dirty="0"/>
              <a:t>3</a:t>
            </a:r>
            <a:r>
              <a:rPr lang="en-US" sz="2600" b="1" dirty="0" smtClean="0"/>
              <a:t> units</a:t>
            </a:r>
          </a:p>
          <a:p>
            <a:pPr marL="0" indent="0">
              <a:buFont typeface="Arial" pitchFamily="34" charset="0"/>
              <a:buNone/>
            </a:pPr>
            <a:endParaRPr lang="en-US" sz="2600" b="1" dirty="0"/>
          </a:p>
          <a:p>
            <a:r>
              <a:rPr lang="en-US" sz="2600" b="1" dirty="0" smtClean="0"/>
              <a:t>Area M/I </a:t>
            </a:r>
            <a:endParaRPr lang="en-US" b="1" dirty="0" smtClean="0"/>
          </a:p>
          <a:p>
            <a:pPr lvl="2"/>
            <a:endParaRPr lang="en-US" b="1" dirty="0"/>
          </a:p>
          <a:p>
            <a:pPr lvl="2"/>
            <a:endParaRPr lang="en-US" b="1" dirty="0" smtClean="0"/>
          </a:p>
          <a:p>
            <a:pPr lvl="2"/>
            <a:endParaRPr lang="en-US" b="1" dirty="0"/>
          </a:p>
          <a:p>
            <a:pPr lvl="2"/>
            <a:endParaRPr lang="en-US" b="1" dirty="0" smtClean="0"/>
          </a:p>
          <a:p>
            <a:pPr lvl="2"/>
            <a:endParaRPr lang="en-US" b="1" dirty="0"/>
          </a:p>
        </p:txBody>
      </p:sp>
      <p:pic>
        <p:nvPicPr>
          <p:cNvPr id="5" name="Picture 4"/>
          <p:cNvPicPr/>
          <p:nvPr/>
        </p:nvPicPr>
        <p:blipFill rotWithShape="1">
          <a:blip r:embed="rId3"/>
          <a:srcRect l="28686" t="8718" r="27084" b="3334"/>
          <a:stretch/>
        </p:blipFill>
        <p:spPr bwMode="auto">
          <a:xfrm>
            <a:off x="4611255" y="914400"/>
            <a:ext cx="4201878" cy="51816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>
            <a:off x="3782786" y="5867400"/>
            <a:ext cx="533400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Left Brace 9"/>
          <p:cNvSpPr/>
          <p:nvPr/>
        </p:nvSpPr>
        <p:spPr>
          <a:xfrm>
            <a:off x="4492181" y="5690482"/>
            <a:ext cx="238147" cy="353836"/>
          </a:xfrm>
          <a:prstGeom prst="leftBrac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127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-10832"/>
            <a:ext cx="7696200" cy="8382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Upper Division GE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6" name="Content Placeholder 7"/>
          <p:cNvSpPr>
            <a:spLocks noGrp="1"/>
          </p:cNvSpPr>
          <p:nvPr>
            <p:ph idx="1"/>
          </p:nvPr>
        </p:nvSpPr>
        <p:spPr>
          <a:xfrm>
            <a:off x="370114" y="1137557"/>
            <a:ext cx="33528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Upper Division courses may not be selected from your primary major.</a:t>
            </a:r>
          </a:p>
          <a:p>
            <a:endParaRPr lang="en-US" dirty="0"/>
          </a:p>
          <a:p>
            <a:r>
              <a:rPr lang="en-US" dirty="0" smtClean="0"/>
              <a:t>You must also have completed or be approaching 60 units before enrolling in Upper Division courses</a:t>
            </a:r>
          </a:p>
          <a:p>
            <a:endParaRPr lang="en-US" dirty="0"/>
          </a:p>
        </p:txBody>
      </p:sp>
      <p:pic>
        <p:nvPicPr>
          <p:cNvPr id="5" name="Picture 4"/>
          <p:cNvPicPr/>
          <p:nvPr/>
        </p:nvPicPr>
        <p:blipFill rotWithShape="1">
          <a:blip r:embed="rId3"/>
          <a:srcRect l="28686" t="8718" r="27084" b="3334"/>
          <a:stretch/>
        </p:blipFill>
        <p:spPr bwMode="auto">
          <a:xfrm>
            <a:off x="4362469" y="762000"/>
            <a:ext cx="4201878" cy="583204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Left Brace 6"/>
          <p:cNvSpPr/>
          <p:nvPr/>
        </p:nvSpPr>
        <p:spPr>
          <a:xfrm>
            <a:off x="4257653" y="4876800"/>
            <a:ext cx="238147" cy="1676400"/>
          </a:xfrm>
          <a:prstGeom prst="leftBrac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295400" y="5710382"/>
            <a:ext cx="2667000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8337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81000"/>
            <a:ext cx="8000999" cy="121920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General Education    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>  Review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0" y="3733800"/>
            <a:ext cx="2667000" cy="533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1600" smtClean="0"/>
          </a:p>
          <a:p>
            <a:pPr eaLnBrk="1" hangingPunct="1">
              <a:lnSpc>
                <a:spcPct val="80000"/>
              </a:lnSpc>
            </a:pPr>
            <a:endParaRPr lang="en-US" sz="1600" smtClean="0"/>
          </a:p>
        </p:txBody>
      </p:sp>
      <p:sp>
        <p:nvSpPr>
          <p:cNvPr id="23556" name="Text Box 5"/>
          <p:cNvSpPr txBox="1">
            <a:spLocks noChangeArrowheads="1"/>
          </p:cNvSpPr>
          <p:nvPr/>
        </p:nvSpPr>
        <p:spPr bwMode="auto">
          <a:xfrm>
            <a:off x="609600" y="2728459"/>
            <a:ext cx="6096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b="1" u="sng" dirty="0"/>
              <a:t>Upper Division </a:t>
            </a:r>
            <a:r>
              <a:rPr lang="en-US" dirty="0"/>
              <a:t>– Four Areas</a:t>
            </a:r>
          </a:p>
          <a:p>
            <a:pPr eaLnBrk="1" hangingPunct="1"/>
            <a:r>
              <a:rPr lang="en-US" dirty="0"/>
              <a:t>(Areas IB, IC, ID &amp; MI) (12 Units)</a:t>
            </a:r>
          </a:p>
        </p:txBody>
      </p:sp>
      <p:sp>
        <p:nvSpPr>
          <p:cNvPr id="23557" name="Text Box 6"/>
          <p:cNvSpPr txBox="1">
            <a:spLocks noChangeArrowheads="1"/>
          </p:cNvSpPr>
          <p:nvPr/>
        </p:nvSpPr>
        <p:spPr bwMode="auto">
          <a:xfrm>
            <a:off x="620486" y="1752600"/>
            <a:ext cx="59055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 dirty="0"/>
              <a:t>Lower Division</a:t>
            </a:r>
            <a:r>
              <a:rPr lang="en-US" b="1" dirty="0"/>
              <a:t> </a:t>
            </a:r>
            <a:r>
              <a:rPr lang="en-US" dirty="0"/>
              <a:t>– Five Areas</a:t>
            </a:r>
          </a:p>
          <a:p>
            <a:pPr eaLnBrk="1" hangingPunct="1"/>
            <a:r>
              <a:rPr lang="en-US" dirty="0"/>
              <a:t>(Areas A, B, C, D &amp; E) (39 Units)</a:t>
            </a:r>
          </a:p>
        </p:txBody>
      </p:sp>
      <p:sp>
        <p:nvSpPr>
          <p:cNvPr id="23558" name="Text Box 8"/>
          <p:cNvSpPr txBox="1">
            <a:spLocks noChangeArrowheads="1"/>
          </p:cNvSpPr>
          <p:nvPr/>
        </p:nvSpPr>
        <p:spPr bwMode="auto">
          <a:xfrm>
            <a:off x="4027714" y="3810000"/>
            <a:ext cx="4724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Total of 51 Units (Minimum)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19200" y="4724400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** only one course in each area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72420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75438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What is a Pre-requisite?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2000" y="0"/>
            <a:ext cx="7696200" cy="838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400" dirty="0" smtClean="0">
                <a:solidFill>
                  <a:srgbClr val="FF0000"/>
                </a:solidFill>
              </a:rPr>
              <a:t>Pre-requisites</a:t>
            </a:r>
            <a:endParaRPr lang="en-US" sz="4400" dirty="0">
              <a:solidFill>
                <a:srgbClr val="FF0000"/>
              </a:solidFill>
            </a:endParaRPr>
          </a:p>
        </p:txBody>
      </p:sp>
      <p:pic>
        <p:nvPicPr>
          <p:cNvPr id="5122" name="Picture 2" descr="C:\Users\johnl\AppData\Local\Microsoft\Windows\Temporary Internet Files\Content.IE5\UVEHFP5B\MC900431529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371600"/>
            <a:ext cx="4419457" cy="4419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352733" y="3189514"/>
            <a:ext cx="3374643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Pre-requisite</a:t>
            </a:r>
            <a:endParaRPr lang="en-US" sz="32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2596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4582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Lower Division </a:t>
            </a:r>
          </a:p>
          <a:p>
            <a:pPr lvl="1"/>
            <a:r>
              <a:rPr lang="en-US" dirty="0" smtClean="0"/>
              <a:t>Area B1- Completion of Area B4</a:t>
            </a:r>
          </a:p>
          <a:p>
            <a:pPr lvl="1"/>
            <a:r>
              <a:rPr lang="en-US" dirty="0" smtClean="0"/>
              <a:t>Areas C2, D1, D2 &amp; D3- Completion of Area A2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Upper Division</a:t>
            </a:r>
          </a:p>
          <a:p>
            <a:pPr lvl="1"/>
            <a:r>
              <a:rPr lang="en-US" dirty="0" smtClean="0"/>
              <a:t>Area IB- Completion of Foundation &amp; Area B</a:t>
            </a:r>
          </a:p>
          <a:p>
            <a:pPr lvl="1"/>
            <a:r>
              <a:rPr lang="en-US" dirty="0" smtClean="0"/>
              <a:t>Area IC- Completion of Foundation and Area C</a:t>
            </a:r>
          </a:p>
          <a:p>
            <a:pPr lvl="1"/>
            <a:r>
              <a:rPr lang="en-US" dirty="0" smtClean="0"/>
              <a:t>Areas ID &amp; MI- Completion of Foundation and Area D</a:t>
            </a:r>
          </a:p>
          <a:p>
            <a:pPr lvl="1"/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51114" y="304800"/>
            <a:ext cx="7696200" cy="838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400" dirty="0" smtClean="0">
                <a:solidFill>
                  <a:srgbClr val="FF0000"/>
                </a:solidFill>
              </a:rPr>
              <a:t>Pre-requisites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24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010400" cy="838200"/>
          </a:xfrm>
        </p:spPr>
        <p:txBody>
          <a:bodyPr/>
          <a:lstStyle/>
          <a:p>
            <a:pPr eaLnBrk="1" hangingPunct="1"/>
            <a:r>
              <a:rPr lang="en-US" smtClean="0"/>
              <a:t>Academic Standing</a:t>
            </a:r>
          </a:p>
        </p:txBody>
      </p:sp>
      <p:graphicFrame>
        <p:nvGraphicFramePr>
          <p:cNvPr id="68663" name="Group 5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527485337"/>
              </p:ext>
            </p:extLst>
          </p:nvPr>
        </p:nvGraphicFramePr>
        <p:xfrm>
          <a:off x="533400" y="1295400"/>
          <a:ext cx="8229599" cy="4648201"/>
        </p:xfrm>
        <a:graphic>
          <a:graphicData uri="http://schemas.openxmlformats.org/drawingml/2006/table">
            <a:tbl>
              <a:tblPr/>
              <a:tblGrid>
                <a:gridCol w="1775011"/>
                <a:gridCol w="1175048"/>
                <a:gridCol w="1653000"/>
                <a:gridCol w="1822588"/>
                <a:gridCol w="1803952"/>
              </a:tblGrid>
              <a:tr h="1544534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cs typeface="Times New Roman" pitchFamily="18" charset="0"/>
                        </a:rPr>
                        <a:t>Student Level</a:t>
                      </a:r>
                      <a:endParaRPr kumimoji="1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cs typeface="Times New Roman" pitchFamily="18" charset="0"/>
                        </a:rPr>
                        <a:t>Units Earned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cs typeface="Times New Roman" pitchFamily="18" charset="0"/>
                        </a:rPr>
                        <a:t>or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cs typeface="Times New Roman" pitchFamily="18" charset="0"/>
                        </a:rPr>
                        <a:t>Completed</a:t>
                      </a:r>
                      <a:endParaRPr kumimoji="1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cs typeface="Times New Roman" pitchFamily="18" charset="0"/>
                        </a:rPr>
                        <a:t>Good Standing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cs typeface="Times New Roman" pitchFamily="18" charset="0"/>
                        </a:rPr>
                        <a:t>(Campus and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cs typeface="Times New Roman" pitchFamily="18" charset="0"/>
                        </a:rPr>
                        <a:t>Cumulative GPA)</a:t>
                      </a:r>
                      <a:endParaRPr kumimoji="1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cs typeface="Times New Roman" pitchFamily="18" charset="0"/>
                        </a:rPr>
                        <a:t>Probation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cs typeface="Times New Roman" pitchFamily="18" charset="0"/>
                        </a:rPr>
                        <a:t>(Campus or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cs typeface="Times New Roman" pitchFamily="18" charset="0"/>
                        </a:rPr>
                        <a:t>Cumulative GPA)</a:t>
                      </a:r>
                      <a:endParaRPr kumimoji="1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cs typeface="Times New Roman" pitchFamily="18" charset="0"/>
                        </a:rPr>
                        <a:t>Disqualification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cs typeface="Times New Roman" pitchFamily="18" charset="0"/>
                        </a:rPr>
                        <a:t>(Campus or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cs typeface="Times New Roman" pitchFamily="18" charset="0"/>
                        </a:rPr>
                        <a:t>Cumulative GPA)</a:t>
                      </a:r>
                      <a:endParaRPr kumimoji="1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129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Freshman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1 </a:t>
                      </a: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–</a:t>
                      </a: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 29 units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2.00 or above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1.99 to 1.50 GPA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1.49 GPA or below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291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Sophomore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30 </a:t>
                      </a: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–</a:t>
                      </a: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 59 units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2.00 or above</a:t>
                      </a:r>
                      <a:endParaRPr kumimoji="1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1.99 to 1.70 GPA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1.69 GPA or below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129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Junior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60 </a:t>
                      </a: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–</a:t>
                      </a: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 89 units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2.00 or above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1.99 to 1.85 GPA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1.84 GPA or below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129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Senior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90+ units</a:t>
                      </a:r>
                      <a:endParaRPr kumimoji="1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2.00 or above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1.99 to 1.95 GPA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1.94 GPA or below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1828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Post Baccalaureate</a:t>
                      </a:r>
                      <a:endParaRPr kumimoji="1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0+ units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2.00 or above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1.99 to 1.95 GPA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1.94 GPA or below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8581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Graduate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0+ units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3.00 or above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2.99 to 2.00 GPA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(W1)"/>
                          <a:cs typeface="Times New Roman" pitchFamily="18" charset="0"/>
                        </a:rPr>
                        <a:t>1.99 GPA or below</a:t>
                      </a:r>
                      <a:endParaRPr kumimoji="1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202960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 Time!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71872"/>
          </a:xfrm>
        </p:spPr>
        <p:txBody>
          <a:bodyPr>
            <a:normAutofit fontScale="85000" lnSpcReduction="10000"/>
          </a:bodyPr>
          <a:lstStyle/>
          <a:p>
            <a:r>
              <a:rPr lang="en-US" u="sng" dirty="0" smtClean="0"/>
              <a:t>FRESHMEN ONLY</a:t>
            </a:r>
          </a:p>
          <a:p>
            <a:pPr lvl="1"/>
            <a:r>
              <a:rPr lang="en-US" dirty="0" smtClean="0"/>
              <a:t>All 2</a:t>
            </a:r>
            <a:r>
              <a:rPr lang="en-US" baseline="30000" dirty="0" smtClean="0"/>
              <a:t>nd</a:t>
            </a:r>
            <a:r>
              <a:rPr lang="en-US" dirty="0" smtClean="0"/>
              <a:t> semester freshmen are required to complete this requirement before being able to register for Fall 2013 courses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If you are listed as an </a:t>
            </a:r>
            <a:r>
              <a:rPr lang="en-US" u="sng" dirty="0" smtClean="0">
                <a:solidFill>
                  <a:srgbClr val="FF0000"/>
                </a:solidFill>
              </a:rPr>
              <a:t>Undeclared</a:t>
            </a:r>
            <a:r>
              <a:rPr lang="en-US" dirty="0" smtClean="0"/>
              <a:t> student, this session will satisfy your 2</a:t>
            </a:r>
            <a:r>
              <a:rPr lang="en-US" baseline="30000" dirty="0" smtClean="0"/>
              <a:t>nd</a:t>
            </a:r>
            <a:r>
              <a:rPr lang="en-US" dirty="0" smtClean="0"/>
              <a:t> semester mandatory advising requirement.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If you are declared as any of the following majors, you </a:t>
            </a:r>
            <a:r>
              <a:rPr lang="en-US" u="sng" dirty="0" smtClean="0">
                <a:solidFill>
                  <a:srgbClr val="FF0000"/>
                </a:solidFill>
              </a:rPr>
              <a:t>must</a:t>
            </a:r>
            <a:r>
              <a:rPr lang="en-US" dirty="0" smtClean="0"/>
              <a:t> go to see your major advisor to clear this requirement</a:t>
            </a:r>
          </a:p>
          <a:p>
            <a:pPr lvl="3"/>
            <a:r>
              <a:rPr lang="en-US" dirty="0" smtClean="0"/>
              <a:t>Engineering</a:t>
            </a:r>
          </a:p>
          <a:p>
            <a:pPr lvl="3"/>
            <a:r>
              <a:rPr lang="en-US" dirty="0" smtClean="0"/>
              <a:t>Music</a:t>
            </a:r>
          </a:p>
          <a:p>
            <a:pPr lvl="3"/>
            <a:r>
              <a:rPr lang="en-US" dirty="0" smtClean="0"/>
              <a:t>Liberal Studies </a:t>
            </a:r>
          </a:p>
          <a:p>
            <a:pPr lvl="3"/>
            <a:r>
              <a:rPr lang="en-US" dirty="0" smtClean="0"/>
              <a:t>Pre-business</a:t>
            </a:r>
          </a:p>
          <a:p>
            <a:pPr lvl="3"/>
            <a:r>
              <a:rPr lang="en-US" dirty="0" smtClean="0"/>
              <a:t>Pre-nursing</a:t>
            </a:r>
          </a:p>
          <a:p>
            <a:pPr lvl="3"/>
            <a:r>
              <a:rPr lang="en-US" dirty="0" err="1" smtClean="0"/>
              <a:t>SmittCamp</a:t>
            </a:r>
            <a:r>
              <a:rPr lang="en-US" dirty="0" smtClean="0"/>
              <a:t> Honors</a:t>
            </a:r>
          </a:p>
          <a:p>
            <a:pPr lvl="3"/>
            <a:r>
              <a:rPr lang="en-US" dirty="0" smtClean="0"/>
              <a:t>Student Athletes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265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semester mandatory advising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17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Lower division courses are numbered between </a:t>
            </a:r>
          </a:p>
          <a:p>
            <a:pPr lvl="1"/>
            <a:r>
              <a:rPr lang="en-US" dirty="0" smtClean="0"/>
              <a:t>A) 0-60</a:t>
            </a:r>
          </a:p>
          <a:p>
            <a:pPr lvl="1"/>
            <a:r>
              <a:rPr lang="en-US" dirty="0" smtClean="0"/>
              <a:t>B) 100-199</a:t>
            </a:r>
          </a:p>
          <a:p>
            <a:pPr lvl="1"/>
            <a:r>
              <a:rPr lang="en-US" dirty="0" smtClean="0"/>
              <a:t>C) 1-99</a:t>
            </a:r>
          </a:p>
          <a:p>
            <a:pPr lvl="1"/>
            <a:r>
              <a:rPr lang="en-US" dirty="0" smtClean="0"/>
              <a:t>D None of the above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#1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57200" y="3124200"/>
            <a:ext cx="28956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288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Foundation courses must be completed with a “C” grade or higher</a:t>
            </a:r>
          </a:p>
          <a:p>
            <a:pPr lvl="1"/>
            <a:r>
              <a:rPr lang="en-US" dirty="0" smtClean="0"/>
              <a:t>A) True</a:t>
            </a:r>
          </a:p>
          <a:p>
            <a:pPr lvl="1"/>
            <a:r>
              <a:rPr lang="en-US" dirty="0" smtClean="0"/>
              <a:t>B) False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#2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57200" y="2318658"/>
            <a:ext cx="24384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063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specific course that is required to be completed before enrolling in another course is called </a:t>
            </a:r>
          </a:p>
          <a:p>
            <a:pPr lvl="1"/>
            <a:r>
              <a:rPr lang="en-US" dirty="0" smtClean="0"/>
              <a:t>A) </a:t>
            </a:r>
            <a:r>
              <a:rPr lang="en-US" dirty="0"/>
              <a:t>Lower division course </a:t>
            </a:r>
          </a:p>
          <a:p>
            <a:pPr lvl="1"/>
            <a:r>
              <a:rPr lang="en-US" dirty="0" smtClean="0"/>
              <a:t>B) </a:t>
            </a:r>
            <a:r>
              <a:rPr lang="en-US" dirty="0"/>
              <a:t>Upper division course</a:t>
            </a:r>
          </a:p>
          <a:p>
            <a:pPr lvl="1"/>
            <a:r>
              <a:rPr lang="en-US" dirty="0" smtClean="0"/>
              <a:t>C) </a:t>
            </a:r>
            <a:r>
              <a:rPr lang="en-US" dirty="0"/>
              <a:t>Major course</a:t>
            </a:r>
          </a:p>
          <a:p>
            <a:pPr lvl="1"/>
            <a:r>
              <a:rPr lang="en-US" dirty="0" smtClean="0"/>
              <a:t>D) </a:t>
            </a:r>
            <a:r>
              <a:rPr lang="en-US" dirty="0"/>
              <a:t>Pre-requisite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#3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859970" y="3875312"/>
            <a:ext cx="28956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642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</a:t>
            </a:r>
            <a:r>
              <a:rPr lang="en-US" dirty="0" smtClean="0"/>
              <a:t>pper division courses may not be taken  sooner than the term in which 60 units are completed</a:t>
            </a:r>
          </a:p>
          <a:p>
            <a:pPr lvl="1"/>
            <a:r>
              <a:rPr lang="en-US" dirty="0" smtClean="0"/>
              <a:t>A) True</a:t>
            </a:r>
          </a:p>
          <a:p>
            <a:pPr lvl="1"/>
            <a:r>
              <a:rPr lang="en-US" dirty="0" smtClean="0"/>
              <a:t>B) False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#4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07570" y="2743200"/>
            <a:ext cx="2002974" cy="40277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524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General Education courses consist of a minimum of how many units?</a:t>
            </a:r>
          </a:p>
          <a:p>
            <a:pPr lvl="1"/>
            <a:r>
              <a:rPr lang="en-US" dirty="0" smtClean="0"/>
              <a:t>A) 30 units</a:t>
            </a:r>
          </a:p>
          <a:p>
            <a:pPr lvl="1"/>
            <a:r>
              <a:rPr lang="en-US" dirty="0" smtClean="0"/>
              <a:t>B) 61 units</a:t>
            </a:r>
          </a:p>
          <a:p>
            <a:pPr lvl="1"/>
            <a:r>
              <a:rPr lang="en-US" dirty="0" smtClean="0"/>
              <a:t>C) 51 units</a:t>
            </a:r>
          </a:p>
          <a:p>
            <a:pPr lvl="1"/>
            <a:r>
              <a:rPr lang="en-US" dirty="0" smtClean="0"/>
              <a:t>D) 75 units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#5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870856" y="3113314"/>
            <a:ext cx="20574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771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of the following is not part of the General Education categories</a:t>
            </a:r>
          </a:p>
          <a:p>
            <a:pPr lvl="1"/>
            <a:r>
              <a:rPr lang="en-US" dirty="0" smtClean="0"/>
              <a:t>A) Breath</a:t>
            </a:r>
          </a:p>
          <a:p>
            <a:pPr lvl="1"/>
            <a:r>
              <a:rPr lang="en-US" dirty="0" smtClean="0"/>
              <a:t>B) Integration</a:t>
            </a:r>
          </a:p>
          <a:p>
            <a:pPr lvl="1"/>
            <a:r>
              <a:rPr lang="en-US" dirty="0" smtClean="0"/>
              <a:t>C) Multicultural/International</a:t>
            </a:r>
          </a:p>
          <a:p>
            <a:pPr lvl="1"/>
            <a:r>
              <a:rPr lang="en-US" dirty="0" smtClean="0"/>
              <a:t>D) Exploration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#6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85800" y="3505200"/>
            <a:ext cx="28956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24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maintain a good academic standing, a student must have a </a:t>
            </a:r>
            <a:r>
              <a:rPr lang="en-US" dirty="0" err="1" smtClean="0"/>
              <a:t>gpa</a:t>
            </a:r>
            <a:r>
              <a:rPr lang="en-US" dirty="0" smtClean="0"/>
              <a:t> above</a:t>
            </a:r>
          </a:p>
          <a:p>
            <a:pPr lvl="1"/>
            <a:r>
              <a:rPr lang="en-US" dirty="0" smtClean="0"/>
              <a:t>A) 2.50 </a:t>
            </a:r>
          </a:p>
          <a:p>
            <a:pPr lvl="1"/>
            <a:r>
              <a:rPr lang="en-US" dirty="0" smtClean="0"/>
              <a:t>B) 2.00</a:t>
            </a:r>
          </a:p>
          <a:p>
            <a:pPr lvl="1"/>
            <a:r>
              <a:rPr lang="en-US" dirty="0" smtClean="0"/>
              <a:t>C) 1.80</a:t>
            </a:r>
          </a:p>
          <a:p>
            <a:pPr lvl="1"/>
            <a:r>
              <a:rPr lang="en-US" dirty="0" smtClean="0"/>
              <a:t>D) None of the above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#7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62000" y="2743200"/>
            <a:ext cx="18288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9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In your groups, discuss what you feel will be your top 3 challenges next semester. Share strategies to address these challenges.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Share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36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395472"/>
          </a:xfrm>
        </p:spPr>
        <p:txBody>
          <a:bodyPr/>
          <a:lstStyle/>
          <a:p>
            <a:r>
              <a:rPr lang="en-US" dirty="0" smtClean="0"/>
              <a:t>Balancing</a:t>
            </a:r>
          </a:p>
          <a:p>
            <a:r>
              <a:rPr lang="en-US" dirty="0" smtClean="0"/>
              <a:t>Time management</a:t>
            </a:r>
          </a:p>
          <a:p>
            <a:r>
              <a:rPr lang="en-US" dirty="0" smtClean="0"/>
              <a:t>Family roles and responsibilities</a:t>
            </a:r>
          </a:p>
          <a:p>
            <a:r>
              <a:rPr lang="en-US" dirty="0" smtClean="0"/>
              <a:t>Culture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/>
              <a:t>Things to Consider When Planning your classes</a:t>
            </a:r>
          </a:p>
        </p:txBody>
      </p:sp>
    </p:spTree>
    <p:extLst>
      <p:ext uri="{BB962C8B-B14F-4D97-AF65-F5344CB8AC3E}">
        <p14:creationId xmlns:p14="http://schemas.microsoft.com/office/powerpoint/2010/main" val="104940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868362"/>
          </a:xfrm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algn="l"/>
            <a:r>
              <a:rPr lang="en-US" dirty="0" smtClean="0">
                <a:solidFill>
                  <a:srgbClr val="FFFF00"/>
                </a:solidFill>
              </a:rPr>
              <a:t>Struggling In Class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gray">
          <a:xfrm>
            <a:off x="1463675" y="2314574"/>
            <a:ext cx="5759450" cy="2790825"/>
          </a:xfrm>
          <a:prstGeom prst="upArrow">
            <a:avLst>
              <a:gd name="adj1" fmla="val 57296"/>
              <a:gd name="adj2" fmla="val 62796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tint val="33333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26630" name="Group 6"/>
          <p:cNvGrpSpPr>
            <a:grpSpLocks/>
          </p:cNvGrpSpPr>
          <p:nvPr/>
        </p:nvGrpSpPr>
        <p:grpSpPr bwMode="auto">
          <a:xfrm>
            <a:off x="4486275" y="4038600"/>
            <a:ext cx="1512888" cy="1511300"/>
            <a:chOff x="2200" y="1570"/>
            <a:chExt cx="1496" cy="1496"/>
          </a:xfrm>
        </p:grpSpPr>
        <p:sp>
          <p:nvSpPr>
            <p:cNvPr id="26631" name="Oval 7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26632" name="Oval 8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5725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26633" name="Oval 9"/>
            <p:cNvSpPr>
              <a:spLocks noChangeArrowheads="1"/>
            </p:cNvSpPr>
            <p:nvPr/>
          </p:nvSpPr>
          <p:spPr bwMode="gray">
            <a:xfrm>
              <a:off x="2298" y="1668"/>
              <a:ext cx="1300" cy="130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54118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26634" name="Oval 10"/>
            <p:cNvSpPr>
              <a:spLocks noChangeArrowheads="1"/>
            </p:cNvSpPr>
            <p:nvPr/>
          </p:nvSpPr>
          <p:spPr bwMode="gray">
            <a:xfrm>
              <a:off x="2298" y="1668"/>
              <a:ext cx="1300" cy="13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26635" name="Oval 11"/>
            <p:cNvSpPr>
              <a:spLocks noChangeArrowheads="1"/>
            </p:cNvSpPr>
            <p:nvPr/>
          </p:nvSpPr>
          <p:spPr bwMode="gray">
            <a:xfrm>
              <a:off x="2363" y="1733"/>
              <a:ext cx="1170" cy="11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26636" name="Group 12"/>
          <p:cNvGrpSpPr>
            <a:grpSpLocks/>
          </p:cNvGrpSpPr>
          <p:nvPr/>
        </p:nvGrpSpPr>
        <p:grpSpPr bwMode="auto">
          <a:xfrm>
            <a:off x="762000" y="4038600"/>
            <a:ext cx="1512887" cy="1511300"/>
            <a:chOff x="2200" y="1570"/>
            <a:chExt cx="1496" cy="1496"/>
          </a:xfrm>
        </p:grpSpPr>
        <p:sp>
          <p:nvSpPr>
            <p:cNvPr id="26637" name="Oval 13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adFill rotWithShape="1">
              <a:gsLst>
                <a:gs pos="0">
                  <a:schemeClr val="tx2">
                    <a:gamma/>
                    <a:tint val="0"/>
                    <a:invGamma/>
                  </a:schemeClr>
                </a:gs>
                <a:gs pos="50000">
                  <a:schemeClr val="tx2"/>
                </a:gs>
                <a:gs pos="100000">
                  <a:schemeClr val="tx2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26638" name="Oval 14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adFill rotWithShape="1">
              <a:gsLst>
                <a:gs pos="0">
                  <a:schemeClr val="tx2">
                    <a:gamma/>
                    <a:tint val="54118"/>
                    <a:invGamma/>
                  </a:schemeClr>
                </a:gs>
                <a:gs pos="100000">
                  <a:schemeClr val="tx2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26639" name="Oval 15"/>
            <p:cNvSpPr>
              <a:spLocks noChangeArrowheads="1"/>
            </p:cNvSpPr>
            <p:nvPr/>
          </p:nvSpPr>
          <p:spPr bwMode="gray">
            <a:xfrm>
              <a:off x="2298" y="1668"/>
              <a:ext cx="1300" cy="1300"/>
            </a:xfrm>
            <a:prstGeom prst="ellipse">
              <a:avLst/>
            </a:prstGeom>
            <a:gradFill rotWithShape="1">
              <a:gsLst>
                <a:gs pos="0">
                  <a:schemeClr val="tx2">
                    <a:gamma/>
                    <a:shade val="54118"/>
                    <a:invGamma/>
                  </a:schemeClr>
                </a:gs>
                <a:gs pos="50000">
                  <a:schemeClr val="tx2"/>
                </a:gs>
                <a:gs pos="100000">
                  <a:schemeClr val="tx2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26640" name="Oval 16"/>
            <p:cNvSpPr>
              <a:spLocks noChangeArrowheads="1"/>
            </p:cNvSpPr>
            <p:nvPr/>
          </p:nvSpPr>
          <p:spPr bwMode="gray">
            <a:xfrm>
              <a:off x="2298" y="1668"/>
              <a:ext cx="1300" cy="1300"/>
            </a:xfrm>
            <a:prstGeom prst="ellipse">
              <a:avLst/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26641" name="Oval 17"/>
            <p:cNvSpPr>
              <a:spLocks noChangeArrowheads="1"/>
            </p:cNvSpPr>
            <p:nvPr/>
          </p:nvSpPr>
          <p:spPr bwMode="gray">
            <a:xfrm>
              <a:off x="2363" y="1733"/>
              <a:ext cx="1170" cy="1170"/>
            </a:xfrm>
            <a:prstGeom prst="ellipse">
              <a:avLst/>
            </a:prstGeom>
            <a:gradFill rotWithShape="1">
              <a:gsLst>
                <a:gs pos="0">
                  <a:schemeClr val="tx2">
                    <a:gamma/>
                    <a:shade val="46275"/>
                    <a:invGamma/>
                  </a:schemeClr>
                </a:gs>
                <a:gs pos="100000">
                  <a:schemeClr val="tx2"/>
                </a:gs>
              </a:gsLst>
              <a:lin ang="54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26642" name="Group 18"/>
          <p:cNvGrpSpPr>
            <a:grpSpLocks/>
          </p:cNvGrpSpPr>
          <p:nvPr/>
        </p:nvGrpSpPr>
        <p:grpSpPr bwMode="auto">
          <a:xfrm>
            <a:off x="6359525" y="4038600"/>
            <a:ext cx="1512888" cy="1511300"/>
            <a:chOff x="2200" y="1570"/>
            <a:chExt cx="1496" cy="1496"/>
          </a:xfrm>
        </p:grpSpPr>
        <p:sp>
          <p:nvSpPr>
            <p:cNvPr id="26643" name="Oval 19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26644" name="Oval 20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tint val="66667"/>
                    <a:invGamma/>
                  </a:schemeClr>
                </a:gs>
                <a:gs pos="100000">
                  <a:schemeClr val="folHlink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26645" name="Oval 21"/>
            <p:cNvSpPr>
              <a:spLocks noChangeArrowheads="1"/>
            </p:cNvSpPr>
            <p:nvPr/>
          </p:nvSpPr>
          <p:spPr bwMode="gray">
            <a:xfrm>
              <a:off x="2298" y="1668"/>
              <a:ext cx="1300" cy="1300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shade val="54118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26646" name="Oval 22"/>
            <p:cNvSpPr>
              <a:spLocks noChangeArrowheads="1"/>
            </p:cNvSpPr>
            <p:nvPr/>
          </p:nvSpPr>
          <p:spPr bwMode="gray">
            <a:xfrm>
              <a:off x="2298" y="1668"/>
              <a:ext cx="1300" cy="1300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26647" name="Oval 23"/>
            <p:cNvSpPr>
              <a:spLocks noChangeArrowheads="1"/>
            </p:cNvSpPr>
            <p:nvPr/>
          </p:nvSpPr>
          <p:spPr bwMode="gray">
            <a:xfrm>
              <a:off x="2363" y="1733"/>
              <a:ext cx="1170" cy="1170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54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26648" name="Group 24"/>
          <p:cNvGrpSpPr>
            <a:grpSpLocks/>
          </p:cNvGrpSpPr>
          <p:nvPr/>
        </p:nvGrpSpPr>
        <p:grpSpPr bwMode="auto">
          <a:xfrm>
            <a:off x="2687638" y="4038600"/>
            <a:ext cx="1512887" cy="1511300"/>
            <a:chOff x="2200" y="1570"/>
            <a:chExt cx="1496" cy="1496"/>
          </a:xfrm>
        </p:grpSpPr>
        <p:sp>
          <p:nvSpPr>
            <p:cNvPr id="26649" name="Oval 25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26650" name="Oval 26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69804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26651" name="Oval 27"/>
            <p:cNvSpPr>
              <a:spLocks noChangeArrowheads="1"/>
            </p:cNvSpPr>
            <p:nvPr/>
          </p:nvSpPr>
          <p:spPr bwMode="gray">
            <a:xfrm>
              <a:off x="2298" y="1668"/>
              <a:ext cx="1300" cy="13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26652" name="Oval 28"/>
            <p:cNvSpPr>
              <a:spLocks noChangeArrowheads="1"/>
            </p:cNvSpPr>
            <p:nvPr/>
          </p:nvSpPr>
          <p:spPr bwMode="gray">
            <a:xfrm>
              <a:off x="2298" y="1668"/>
              <a:ext cx="1300" cy="1300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26653" name="Oval 29"/>
            <p:cNvSpPr>
              <a:spLocks noChangeArrowheads="1"/>
            </p:cNvSpPr>
            <p:nvPr/>
          </p:nvSpPr>
          <p:spPr bwMode="gray">
            <a:xfrm>
              <a:off x="2363" y="1733"/>
              <a:ext cx="1170" cy="117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100000">
                  <a:schemeClr val="hlink"/>
                </a:gs>
              </a:gsLst>
              <a:lin ang="54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26655" name="AutoShape 31"/>
          <p:cNvSpPr>
            <a:spLocks noChangeArrowheads="1"/>
          </p:cNvSpPr>
          <p:nvPr/>
        </p:nvSpPr>
        <p:spPr bwMode="auto">
          <a:xfrm>
            <a:off x="1143000" y="1371600"/>
            <a:ext cx="7391400" cy="762000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 smtClean="0"/>
              <a:t>Utilize Resources</a:t>
            </a:r>
            <a:endParaRPr lang="en-US" sz="2400" b="1" dirty="0"/>
          </a:p>
        </p:txBody>
      </p:sp>
      <p:sp>
        <p:nvSpPr>
          <p:cNvPr id="26656" name="Rectangle 32"/>
          <p:cNvSpPr>
            <a:spLocks noChangeArrowheads="1"/>
          </p:cNvSpPr>
          <p:nvPr/>
        </p:nvSpPr>
        <p:spPr bwMode="auto">
          <a:xfrm>
            <a:off x="990600" y="4648200"/>
            <a:ext cx="11294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TUTORS</a:t>
            </a:r>
            <a:endParaRPr lang="en-US" dirty="0"/>
          </a:p>
        </p:txBody>
      </p:sp>
      <p:sp>
        <p:nvSpPr>
          <p:cNvPr id="26657" name="Rectangle 33"/>
          <p:cNvSpPr>
            <a:spLocks noChangeArrowheads="1"/>
          </p:cNvSpPr>
          <p:nvPr/>
        </p:nvSpPr>
        <p:spPr bwMode="auto">
          <a:xfrm>
            <a:off x="4648749" y="4495800"/>
            <a:ext cx="124906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WRITING </a:t>
            </a:r>
          </a:p>
          <a:p>
            <a:pPr algn="ctr"/>
            <a:r>
              <a:rPr lang="en-US" dirty="0" smtClean="0"/>
              <a:t>CENTER</a:t>
            </a:r>
            <a:endParaRPr lang="en-US" dirty="0"/>
          </a:p>
        </p:txBody>
      </p:sp>
      <p:sp>
        <p:nvSpPr>
          <p:cNvPr id="26658" name="Rectangle 34"/>
          <p:cNvSpPr>
            <a:spLocks noChangeArrowheads="1"/>
          </p:cNvSpPr>
          <p:nvPr/>
        </p:nvSpPr>
        <p:spPr bwMode="auto">
          <a:xfrm>
            <a:off x="2735300" y="4495800"/>
            <a:ext cx="150554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COMPUTER</a:t>
            </a:r>
          </a:p>
          <a:p>
            <a:pPr algn="ctr"/>
            <a:r>
              <a:rPr lang="en-US" dirty="0" smtClean="0"/>
              <a:t>LABS</a:t>
            </a:r>
            <a:endParaRPr lang="en-US" dirty="0"/>
          </a:p>
        </p:txBody>
      </p:sp>
      <p:sp>
        <p:nvSpPr>
          <p:cNvPr id="26659" name="Rectangle 35"/>
          <p:cNvSpPr>
            <a:spLocks noChangeArrowheads="1"/>
          </p:cNvSpPr>
          <p:nvPr/>
        </p:nvSpPr>
        <p:spPr bwMode="auto">
          <a:xfrm>
            <a:off x="6601618" y="4591040"/>
            <a:ext cx="12430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 smtClean="0"/>
              <a:t>LIBRARY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675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I. General Education Review</a:t>
            </a:r>
          </a:p>
          <a:p>
            <a:r>
              <a:rPr lang="en-US" dirty="0" smtClean="0"/>
              <a:t>II. GE Quiz</a:t>
            </a:r>
          </a:p>
          <a:p>
            <a:r>
              <a:rPr lang="en-US" dirty="0" smtClean="0"/>
              <a:t>III. Semester Academic Plan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79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48307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	See Your EOP Counselor</a:t>
            </a:r>
            <a:br>
              <a:rPr lang="en-US" dirty="0" smtClean="0"/>
            </a:br>
            <a:r>
              <a:rPr lang="en-US" dirty="0" smtClean="0"/>
              <a:t>and Peer Mentor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schedule your appointments now</a:t>
            </a:r>
            <a:br>
              <a:rPr lang="en-US" dirty="0" smtClean="0"/>
            </a:br>
            <a:r>
              <a:rPr lang="en-US" dirty="0" smtClean="0"/>
              <a:t>Call 278-1787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02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 your progress!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 rotWithShape="1">
          <a:blip r:embed="rId3"/>
          <a:srcRect l="28686" t="8718" r="27084" b="3334"/>
          <a:stretch/>
        </p:blipFill>
        <p:spPr bwMode="auto">
          <a:xfrm>
            <a:off x="4648200" y="1295400"/>
            <a:ext cx="4267200" cy="52578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14400" y="2362200"/>
            <a:ext cx="373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Fill in the GE courses that you have successfully completed.  </a:t>
            </a:r>
            <a:endParaRPr lang="en-US" sz="2000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6817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Fill out the semester academic plan to include courses that you plan to take next semester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Semester Academic Plan	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438399"/>
            <a:ext cx="4195762" cy="42082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765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85800" y="304800"/>
            <a:ext cx="6781800" cy="9144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Purpose of GE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762000" y="1981200"/>
            <a:ext cx="7543800" cy="3571074"/>
          </a:xfrm>
        </p:spPr>
        <p:txBody>
          <a:bodyPr>
            <a:normAutofit/>
          </a:bodyPr>
          <a:lstStyle/>
          <a:p>
            <a:r>
              <a:rPr lang="en-US" b="1" dirty="0" smtClean="0"/>
              <a:t>Developing and Strengthening Basic Skills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Success in your Major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Success in your Career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3075" name="Picture 3" descr="C:\Users\johnl\AppData\Local\Microsoft\Windows\Temporary Internet Files\Content.IE5\L91MROWP\MP900387266[1]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64" r="28195"/>
          <a:stretch/>
        </p:blipFill>
        <p:spPr bwMode="auto">
          <a:xfrm>
            <a:off x="7543800" y="2819400"/>
            <a:ext cx="1123440" cy="3405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6108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-76202"/>
            <a:ext cx="6781800" cy="838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GE Pattern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32022" y="729342"/>
            <a:ext cx="7543800" cy="5823858"/>
          </a:xfrm>
        </p:spPr>
        <p:txBody>
          <a:bodyPr>
            <a:normAutofit/>
          </a:bodyPr>
          <a:lstStyle/>
          <a:p>
            <a:r>
              <a:rPr lang="en-US" b="1" dirty="0" smtClean="0"/>
              <a:t>Four Categories</a:t>
            </a:r>
          </a:p>
          <a:p>
            <a:endParaRPr lang="en-US" b="1" dirty="0"/>
          </a:p>
          <a:p>
            <a:r>
              <a:rPr lang="en-US" b="1" dirty="0" smtClean="0"/>
              <a:t>Lower Division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-Foundation</a:t>
            </a:r>
          </a:p>
          <a:p>
            <a:pPr marL="0" indent="0">
              <a:buNone/>
            </a:pPr>
            <a:r>
              <a:rPr lang="en-US" b="1" dirty="0" smtClean="0"/>
              <a:t>     -Breadth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</a:t>
            </a:r>
            <a:r>
              <a:rPr lang="en-US" sz="1600" b="1" dirty="0">
                <a:solidFill>
                  <a:srgbClr val="C00000"/>
                </a:solidFill>
              </a:rPr>
              <a:t>(</a:t>
            </a:r>
            <a:r>
              <a:rPr lang="en-US" sz="1600" b="1" dirty="0" smtClean="0">
                <a:solidFill>
                  <a:srgbClr val="C00000"/>
                </a:solidFill>
              </a:rPr>
              <a:t>Numbered 1-99)</a:t>
            </a:r>
            <a:endParaRPr lang="en-US" sz="16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 smtClean="0"/>
              <a:t>Upper Division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- Integration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-</a:t>
            </a:r>
            <a:r>
              <a:rPr lang="en-US" b="1" dirty="0"/>
              <a:t>Multicultural/ 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         International</a:t>
            </a:r>
          </a:p>
          <a:p>
            <a:pPr marL="0" indent="0">
              <a:buNone/>
            </a:pPr>
            <a:r>
              <a:rPr lang="en-US" b="1" dirty="0" smtClean="0"/>
              <a:t>       </a:t>
            </a:r>
            <a:r>
              <a:rPr lang="en-US" sz="1800" b="1" dirty="0">
                <a:solidFill>
                  <a:srgbClr val="C00000"/>
                </a:solidFill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</a:rPr>
              <a:t> </a:t>
            </a:r>
            <a:r>
              <a:rPr lang="en-US" sz="1600" b="1" dirty="0" smtClean="0">
                <a:solidFill>
                  <a:srgbClr val="C00000"/>
                </a:solidFill>
              </a:rPr>
              <a:t>(Numbered 100-199)</a:t>
            </a:r>
            <a:endParaRPr lang="en-US" sz="16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18" name="Picture 17"/>
          <p:cNvPicPr/>
          <p:nvPr/>
        </p:nvPicPr>
        <p:blipFill rotWithShape="1">
          <a:blip r:embed="rId3"/>
          <a:srcRect l="28686" t="8718" r="27084" b="3334"/>
          <a:stretch/>
        </p:blipFill>
        <p:spPr bwMode="auto">
          <a:xfrm>
            <a:off x="4103922" y="119742"/>
            <a:ext cx="4876800" cy="60198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9" name="Oval 18"/>
          <p:cNvSpPr/>
          <p:nvPr/>
        </p:nvSpPr>
        <p:spPr>
          <a:xfrm>
            <a:off x="3962400" y="304800"/>
            <a:ext cx="1306278" cy="3810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886200" y="1295400"/>
            <a:ext cx="1306278" cy="3810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3886200" y="4343400"/>
            <a:ext cx="1306278" cy="3810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071265" y="5410200"/>
            <a:ext cx="1785265" cy="3810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3048000" y="506186"/>
            <a:ext cx="914400" cy="182472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2468026" y="1752600"/>
            <a:ext cx="1722974" cy="112259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endCxn id="24" idx="2"/>
          </p:cNvCxnSpPr>
          <p:nvPr/>
        </p:nvCxnSpPr>
        <p:spPr>
          <a:xfrm flipV="1">
            <a:off x="3048000" y="4533900"/>
            <a:ext cx="838200" cy="1143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329513" y="5257800"/>
            <a:ext cx="969025" cy="20819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7244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696200" cy="8382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Lower Division GE - FOUNDATION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33400" y="772886"/>
            <a:ext cx="7543800" cy="4267200"/>
          </a:xfrm>
        </p:spPr>
        <p:txBody>
          <a:bodyPr>
            <a:normAutofit fontScale="92500"/>
          </a:bodyPr>
          <a:lstStyle/>
          <a:p>
            <a:pPr marL="0" indent="0">
              <a:buFont typeface="Arial" pitchFamily="34" charset="0"/>
              <a:buNone/>
            </a:pPr>
            <a:r>
              <a:rPr lang="en-US" b="1" dirty="0" smtClean="0"/>
              <a:t>FOUNDATION- 12 Units </a:t>
            </a:r>
            <a:endParaRPr lang="en-US" b="1" dirty="0"/>
          </a:p>
          <a:p>
            <a:r>
              <a:rPr lang="en-US" b="1" dirty="0" smtClean="0"/>
              <a:t>Area A- Fundamental Skills and Knowledge</a:t>
            </a:r>
          </a:p>
          <a:p>
            <a:pPr marL="0" indent="0"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A1- Oral Communication</a:t>
            </a:r>
            <a:endParaRPr lang="en-US" b="1" dirty="0"/>
          </a:p>
          <a:p>
            <a:pPr marL="0" indent="0">
              <a:buFont typeface="Arial" pitchFamily="34" charset="0"/>
              <a:buNone/>
            </a:pPr>
            <a:endParaRPr lang="en-US" b="1" dirty="0"/>
          </a:p>
          <a:p>
            <a:pPr lvl="1"/>
            <a:r>
              <a:rPr lang="en-US" b="1" dirty="0" smtClean="0"/>
              <a:t>A2- Written Communication</a:t>
            </a:r>
            <a:endParaRPr lang="en-US" b="1" dirty="0"/>
          </a:p>
          <a:p>
            <a:pPr marL="0" indent="0">
              <a:buFont typeface="Arial" pitchFamily="34" charset="0"/>
              <a:buNone/>
            </a:pPr>
            <a:endParaRPr lang="en-US" b="1" dirty="0"/>
          </a:p>
          <a:p>
            <a:pPr lvl="1"/>
            <a:r>
              <a:rPr lang="en-US" b="1" dirty="0" smtClean="0"/>
              <a:t>A3- Critical Thinking</a:t>
            </a:r>
          </a:p>
          <a:p>
            <a:pPr marL="320040" lvl="1" indent="0"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B4- Quantitative Reasoning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981200" y="5638800"/>
            <a:ext cx="579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**Must be completed with a “C” grade or higher</a:t>
            </a:r>
            <a:endParaRPr lang="en-US" dirty="0"/>
          </a:p>
        </p:txBody>
      </p:sp>
      <p:pic>
        <p:nvPicPr>
          <p:cNvPr id="6147" name="Picture 3" descr="C:\Users\johnl\AppData\Local\Microsoft\Windows\Temporary Internet Files\Content.IE5\YMCTZBOU\MC900341804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5771" y="2133600"/>
            <a:ext cx="3309919" cy="2901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813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696200" cy="8382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Lower Division GE - BREADTH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143000"/>
            <a:ext cx="7543800" cy="4800600"/>
          </a:xfrm>
        </p:spPr>
        <p:txBody>
          <a:bodyPr>
            <a:normAutofit fontScale="92500"/>
          </a:bodyPr>
          <a:lstStyle/>
          <a:p>
            <a:pPr marL="0" indent="0">
              <a:buFont typeface="Arial" pitchFamily="34" charset="0"/>
              <a:buNone/>
            </a:pPr>
            <a:r>
              <a:rPr lang="en-US" b="1" dirty="0" smtClean="0"/>
              <a:t>BREADTH-  27 Units</a:t>
            </a:r>
          </a:p>
          <a:p>
            <a:pPr marL="0" indent="0">
              <a:buFont typeface="Arial" pitchFamily="34" charset="0"/>
              <a:buNone/>
            </a:pPr>
            <a:endParaRPr lang="en-US" b="1" dirty="0"/>
          </a:p>
          <a:p>
            <a:r>
              <a:rPr lang="en-US" b="1" dirty="0" smtClean="0"/>
              <a:t>Area B- Physical Universe and It’s Life Forms</a:t>
            </a:r>
            <a:endParaRPr lang="en-US" b="1" dirty="0"/>
          </a:p>
          <a:p>
            <a:pPr marL="0" indent="0">
              <a:buFont typeface="Arial" pitchFamily="34" charset="0"/>
              <a:buNone/>
            </a:pPr>
            <a:endParaRPr lang="en-US" b="1" dirty="0"/>
          </a:p>
          <a:p>
            <a:r>
              <a:rPr lang="en-US" b="1" dirty="0" smtClean="0"/>
              <a:t>Area C- Arts and Humanities</a:t>
            </a:r>
            <a:endParaRPr lang="en-US" b="1" dirty="0"/>
          </a:p>
          <a:p>
            <a:pPr marL="0" indent="0">
              <a:buFont typeface="Arial" pitchFamily="34" charset="0"/>
              <a:buNone/>
            </a:pPr>
            <a:endParaRPr lang="en-US" b="1" dirty="0"/>
          </a:p>
          <a:p>
            <a:r>
              <a:rPr lang="en-US" b="1" dirty="0" smtClean="0"/>
              <a:t> Area D- Social, Political &amp; Economic Institutions &amp; Behavior</a:t>
            </a:r>
            <a:endParaRPr lang="en-US" b="1" dirty="0"/>
          </a:p>
          <a:p>
            <a:pPr marL="0" indent="0">
              <a:buFont typeface="Arial" pitchFamily="34" charset="0"/>
              <a:buNone/>
            </a:pPr>
            <a:endParaRPr lang="en-US" b="1" dirty="0"/>
          </a:p>
          <a:p>
            <a:r>
              <a:rPr lang="en-US" b="1" dirty="0" smtClean="0"/>
              <a:t>Area E- Lifelong Understanding and Self-Development</a:t>
            </a:r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68267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696200" cy="8382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Lower Division GE - BREADTH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76200" y="838200"/>
            <a:ext cx="7543800" cy="4267200"/>
          </a:xfrm>
        </p:spPr>
        <p:txBody>
          <a:bodyPr>
            <a:normAutofit/>
          </a:bodyPr>
          <a:lstStyle/>
          <a:p>
            <a:pPr marL="0" indent="0">
              <a:buFont typeface="Arial" pitchFamily="34" charset="0"/>
              <a:buNone/>
            </a:pPr>
            <a:endParaRPr lang="en-US" b="1" dirty="0" smtClean="0"/>
          </a:p>
          <a:p>
            <a:pPr marL="0" indent="0">
              <a:buFont typeface="Arial" pitchFamily="34" charset="0"/>
              <a:buNone/>
            </a:pPr>
            <a:r>
              <a:rPr lang="en-US" b="1" dirty="0" smtClean="0"/>
              <a:t>BREADTH</a:t>
            </a:r>
            <a:endParaRPr lang="en-US" b="1" dirty="0"/>
          </a:p>
          <a:p>
            <a:r>
              <a:rPr lang="en-US" b="1" dirty="0" smtClean="0"/>
              <a:t>Area B- Physical Universe and It’s Life Forms</a:t>
            </a:r>
          </a:p>
          <a:p>
            <a:pPr lvl="2"/>
            <a:r>
              <a:rPr lang="en-US" b="1" dirty="0" smtClean="0"/>
              <a:t>B1- Physical Sciences</a:t>
            </a:r>
          </a:p>
          <a:p>
            <a:pPr lvl="2"/>
            <a:r>
              <a:rPr lang="en-US" b="1" dirty="0" smtClean="0"/>
              <a:t>B2- Life Sciences</a:t>
            </a:r>
          </a:p>
          <a:p>
            <a:pPr lvl="2"/>
            <a:r>
              <a:rPr lang="en-US" b="1" dirty="0" smtClean="0"/>
              <a:t>B3- Laboratory Component</a:t>
            </a:r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/>
          </a:p>
          <a:p>
            <a:pPr marL="0" indent="0">
              <a:buFont typeface="Arial" pitchFamily="34" charset="0"/>
              <a:buNone/>
            </a:pPr>
            <a:endParaRPr lang="en-US" b="1" dirty="0"/>
          </a:p>
        </p:txBody>
      </p:sp>
      <p:pic>
        <p:nvPicPr>
          <p:cNvPr id="5" name="Picture 4"/>
          <p:cNvPicPr/>
          <p:nvPr/>
        </p:nvPicPr>
        <p:blipFill rotWithShape="1">
          <a:blip r:embed="rId3"/>
          <a:srcRect l="28686" t="8718" r="27084" b="3334"/>
          <a:stretch/>
        </p:blipFill>
        <p:spPr bwMode="auto">
          <a:xfrm>
            <a:off x="4844146" y="1828800"/>
            <a:ext cx="4201878" cy="48768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Left Brace 7"/>
          <p:cNvSpPr/>
          <p:nvPr/>
        </p:nvSpPr>
        <p:spPr>
          <a:xfrm>
            <a:off x="4572000" y="2959780"/>
            <a:ext cx="423873" cy="504824"/>
          </a:xfrm>
          <a:prstGeom prst="leftBrac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:\Users\johnl\AppData\Local\Microsoft\Windows\Temporary Internet Files\Content.IE5\L91MROWP\MC900237945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7937" y="4648200"/>
            <a:ext cx="1101726" cy="9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johnl\AppData\Local\Microsoft\Windows\Temporary Internet Files\Content.IE5\YMCTZBOU\MC900441715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686647"/>
            <a:ext cx="1299054" cy="1299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Arrow Connector 9"/>
          <p:cNvCxnSpPr/>
          <p:nvPr/>
        </p:nvCxnSpPr>
        <p:spPr>
          <a:xfrm>
            <a:off x="3973286" y="3231923"/>
            <a:ext cx="457200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4902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696200" cy="8382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Lower Division GE - BREADTH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762000"/>
            <a:ext cx="7543800" cy="4267200"/>
          </a:xfrm>
        </p:spPr>
        <p:txBody>
          <a:bodyPr>
            <a:normAutofit/>
          </a:bodyPr>
          <a:lstStyle/>
          <a:p>
            <a:pPr marL="0" indent="0">
              <a:buFont typeface="Arial" pitchFamily="34" charset="0"/>
              <a:buNone/>
            </a:pPr>
            <a:r>
              <a:rPr lang="en-US" b="1" dirty="0" smtClean="0"/>
              <a:t>BREADTH</a:t>
            </a:r>
            <a:endParaRPr lang="en-US" b="1" dirty="0"/>
          </a:p>
          <a:p>
            <a:r>
              <a:rPr lang="en-US" b="1" dirty="0" smtClean="0"/>
              <a:t>Area C- Arts and </a:t>
            </a:r>
          </a:p>
          <a:p>
            <a:pPr marL="109728" indent="0">
              <a:buNone/>
            </a:pPr>
            <a:r>
              <a:rPr lang="en-US" b="1" dirty="0" smtClean="0"/>
              <a:t>Humanities</a:t>
            </a:r>
          </a:p>
          <a:p>
            <a:pPr marL="109728" indent="0">
              <a:buNone/>
            </a:pPr>
            <a:endParaRPr lang="en-US" b="1" dirty="0" smtClean="0"/>
          </a:p>
          <a:p>
            <a:pPr lvl="2"/>
            <a:r>
              <a:rPr lang="en-US" b="1" dirty="0" smtClean="0"/>
              <a:t>C1- Arts</a:t>
            </a:r>
          </a:p>
          <a:p>
            <a:pPr lvl="2"/>
            <a:r>
              <a:rPr lang="en-US" b="1" dirty="0" smtClean="0"/>
              <a:t>C2-Humanities</a:t>
            </a:r>
          </a:p>
          <a:p>
            <a:pPr lvl="2"/>
            <a:r>
              <a:rPr lang="en-US" b="1" dirty="0" smtClean="0"/>
              <a:t>C1/C2- Arts or Humanities</a:t>
            </a:r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3"/>
          <p:cNvPicPr/>
          <p:nvPr/>
        </p:nvPicPr>
        <p:blipFill rotWithShape="1">
          <a:blip r:embed="rId3"/>
          <a:srcRect l="28686" t="8718" r="27084" b="3334"/>
          <a:stretch/>
        </p:blipFill>
        <p:spPr bwMode="auto">
          <a:xfrm>
            <a:off x="4629404" y="914400"/>
            <a:ext cx="4417291" cy="55626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3886200" y="3121025"/>
            <a:ext cx="457200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Left Brace 5"/>
          <p:cNvSpPr/>
          <p:nvPr/>
        </p:nvSpPr>
        <p:spPr>
          <a:xfrm>
            <a:off x="4486252" y="2875396"/>
            <a:ext cx="238147" cy="477404"/>
          </a:xfrm>
          <a:prstGeom prst="leftBrac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Users\johnl\AppData\Local\Microsoft\Windows\Temporary Internet Files\Content.IE5\YMCTZBOU\MC900237397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695700"/>
            <a:ext cx="1793270" cy="1935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6943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9275</TotalTime>
  <Words>972</Words>
  <Application>Microsoft Office PowerPoint</Application>
  <PresentationFormat>On-screen Show (4:3)</PresentationFormat>
  <Paragraphs>307</Paragraphs>
  <Slides>32</Slides>
  <Notes>31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Concourse</vt:lpstr>
      <vt:lpstr>ACADEMIC ADVISING SESSION</vt:lpstr>
      <vt:lpstr>2nd semester mandatory advising</vt:lpstr>
      <vt:lpstr>Agenda</vt:lpstr>
      <vt:lpstr>Purpose of GE</vt:lpstr>
      <vt:lpstr>GE Pattern</vt:lpstr>
      <vt:lpstr>Lower Division GE - FOUNDATION</vt:lpstr>
      <vt:lpstr>Lower Division GE - BREADTH</vt:lpstr>
      <vt:lpstr>Lower Division GE - BREADTH</vt:lpstr>
      <vt:lpstr>Lower Division GE - BREADTH</vt:lpstr>
      <vt:lpstr>Lower Division GE - BREADTH</vt:lpstr>
      <vt:lpstr>Lower Division GE - BREADTH</vt:lpstr>
      <vt:lpstr>Upper Division GE - INTEGRATION</vt:lpstr>
      <vt:lpstr>Upper Division GE - INTEGRATION</vt:lpstr>
      <vt:lpstr>Upper Division GE</vt:lpstr>
      <vt:lpstr>General Education       Review</vt:lpstr>
      <vt:lpstr>PowerPoint Presentation</vt:lpstr>
      <vt:lpstr>PowerPoint Presentation</vt:lpstr>
      <vt:lpstr>Academic Standing</vt:lpstr>
      <vt:lpstr>Quiz Time!</vt:lpstr>
      <vt:lpstr>Question #1</vt:lpstr>
      <vt:lpstr>Question #2</vt:lpstr>
      <vt:lpstr>Question #3</vt:lpstr>
      <vt:lpstr>Question #4</vt:lpstr>
      <vt:lpstr>Question #5</vt:lpstr>
      <vt:lpstr>Question #6</vt:lpstr>
      <vt:lpstr>Question #7</vt:lpstr>
      <vt:lpstr>Group Share</vt:lpstr>
      <vt:lpstr>Things to Consider When Planning your classes</vt:lpstr>
      <vt:lpstr>Struggling In Class</vt:lpstr>
      <vt:lpstr> See Your EOP Counselor and Peer Mentor   schedule your appointments now Call 278-1787</vt:lpstr>
      <vt:lpstr>Mark your progress!</vt:lpstr>
      <vt:lpstr>Semester Academic Plan </vt:lpstr>
    </vt:vector>
  </TitlesOfParts>
  <Company>California State University Fresno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EOP ACADEMIC ADVISING SESSION</dc:title>
  <dc:creator>John Lor</dc:creator>
  <cp:lastModifiedBy>pclements</cp:lastModifiedBy>
  <cp:revision>56</cp:revision>
  <cp:lastPrinted>2013-02-19T16:48:24Z</cp:lastPrinted>
  <dcterms:created xsi:type="dcterms:W3CDTF">2013-01-18T21:40:30Z</dcterms:created>
  <dcterms:modified xsi:type="dcterms:W3CDTF">2013-04-17T20:11:48Z</dcterms:modified>
</cp:coreProperties>
</file>