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258" r:id="rId3"/>
    <p:sldId id="257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6FA7"/>
    <a:srgbClr val="2B6FA5"/>
    <a:srgbClr val="2D6FA3"/>
    <a:srgbClr val="3073A5"/>
    <a:srgbClr val="3174A6"/>
    <a:srgbClr val="2C74A6"/>
    <a:srgbClr val="2C72A6"/>
    <a:srgbClr val="317AB0"/>
    <a:srgbClr val="2C75AA"/>
    <a:srgbClr val="2C72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542" autoAdjust="0"/>
  </p:normalViewPr>
  <p:slideViewPr>
    <p:cSldViewPr>
      <p:cViewPr>
        <p:scale>
          <a:sx n="79" d="100"/>
          <a:sy n="79" d="100"/>
        </p:scale>
        <p:origin x="-3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185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682117565492997"/>
          <c:y val="8.2269121510714957E-2"/>
          <c:w val="0.64296142227504582"/>
          <c:h val="0.57372629869046654"/>
        </c:manualLayout>
      </c:layout>
      <c:pieChart>
        <c:varyColors val="1"/>
        <c:ser>
          <c:idx val="0"/>
          <c:order val="0"/>
          <c:explosion val="25"/>
          <c:dLbls>
            <c:numFmt formatCode="0%" sourceLinked="0"/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Sheet1!$B$8:$B$12</c:f>
              <c:strCache>
                <c:ptCount val="5"/>
                <c:pt idx="0">
                  <c:v>Fresno County</c:v>
                </c:pt>
                <c:pt idx="1">
                  <c:v>Central Valley</c:v>
                </c:pt>
                <c:pt idx="2">
                  <c:v>Other Ca.</c:v>
                </c:pt>
                <c:pt idx="3">
                  <c:v>Outside CA (Domestic)</c:v>
                </c:pt>
                <c:pt idx="4">
                  <c:v>International</c:v>
                </c:pt>
              </c:strCache>
            </c:strRef>
          </c:cat>
          <c:val>
            <c:numRef>
              <c:f>Sheet1!$C$8:$C$12</c:f>
              <c:numCache>
                <c:formatCode>General</c:formatCode>
                <c:ptCount val="5"/>
                <c:pt idx="0">
                  <c:v>2043</c:v>
                </c:pt>
                <c:pt idx="1">
                  <c:v>465</c:v>
                </c:pt>
                <c:pt idx="2">
                  <c:v>973</c:v>
                </c:pt>
                <c:pt idx="3">
                  <c:v>151</c:v>
                </c:pt>
                <c:pt idx="4">
                  <c:v>52</c:v>
                </c:pt>
              </c:numCache>
            </c:numRef>
          </c:val>
        </c:ser>
        <c:ser>
          <c:idx val="1"/>
          <c:order val="1"/>
          <c:explosion val="25"/>
          <c:cat>
            <c:strRef>
              <c:f>Sheet1!$B$8:$B$12</c:f>
              <c:strCache>
                <c:ptCount val="5"/>
                <c:pt idx="0">
                  <c:v>Fresno County</c:v>
                </c:pt>
                <c:pt idx="1">
                  <c:v>Central Valley</c:v>
                </c:pt>
                <c:pt idx="2">
                  <c:v>Other Ca.</c:v>
                </c:pt>
                <c:pt idx="3">
                  <c:v>Outside CA (Domestic)</c:v>
                </c:pt>
                <c:pt idx="4">
                  <c:v>International</c:v>
                </c:pt>
              </c:strCache>
            </c:strRef>
          </c:cat>
          <c:val>
            <c:numRef>
              <c:f>Sheet1!$D$8:$D$12</c:f>
              <c:numCache>
                <c:formatCode>0.00%</c:formatCode>
                <c:ptCount val="5"/>
                <c:pt idx="0">
                  <c:v>0.55600000000000005</c:v>
                </c:pt>
                <c:pt idx="1">
                  <c:v>0.127</c:v>
                </c:pt>
                <c:pt idx="2">
                  <c:v>0.26500000000000001</c:v>
                </c:pt>
                <c:pt idx="3">
                  <c:v>4.1000000000000002E-2</c:v>
                </c:pt>
                <c:pt idx="4" formatCode="0%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b"/>
      <c:layout>
        <c:manualLayout>
          <c:xMode val="edge"/>
          <c:yMode val="edge"/>
          <c:x val="0.20296117466448771"/>
          <c:y val="0.63752244549944403"/>
          <c:w val="0.69785123557668494"/>
          <c:h val="0.33722326055250562"/>
        </c:manualLayout>
      </c:layout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811AE-FA12-D44B-BD11-EFBAF0AA83AE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E5C63-3C5C-8640-866B-3214C5CCEF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46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8DC5B-9267-429A-854D-6DE55F7C2184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BB67CE-21F5-432D-9FED-D2DD7C89A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57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28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48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 smtClean="0"/>
              <a:t>Projected </a:t>
            </a:r>
            <a:r>
              <a:rPr lang="en-US" dirty="0" smtClean="0"/>
              <a:t>index changes: 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Local</a:t>
            </a:r>
            <a:r>
              <a:rPr lang="en-US" baseline="0" dirty="0" smtClean="0"/>
              <a:t> area 2900 to 3100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Out</a:t>
            </a:r>
            <a:r>
              <a:rPr lang="en-US" baseline="0" dirty="0" smtClean="0"/>
              <a:t> of area 3500 to 3900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Reduction of roughly 400 students 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ONLY Projections based on data from years prior! --- this can change depending on application pool. </a:t>
            </a:r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We encourage students who meets the minimum requirement to apply.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13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229600" cy="114299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286000"/>
            <a:ext cx="8229600" cy="381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rgbClr val="DD3B3B"/>
                </a:solidFill>
              </a:defRPr>
            </a:lvl1pPr>
          </a:lstStyle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335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1"/>
            <a:ext cx="6019800" cy="4800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86000"/>
            <a:ext cx="4038600" cy="38401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4038600" cy="38401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52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599"/>
            <a:ext cx="8229600" cy="91440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229600" cy="38861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292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292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52600"/>
            <a:ext cx="4040188" cy="43434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066800"/>
            <a:ext cx="4041775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52600"/>
            <a:ext cx="4041775" cy="43434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8382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3008313" cy="990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66801"/>
            <a:ext cx="51117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09800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399"/>
            <a:ext cx="5486400" cy="3432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728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229600" cy="3810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fslogo-sanserif.jpg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381001" y="347017"/>
            <a:ext cx="2971799" cy="63592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72" r:id="rId11"/>
    <p:sldLayoutId id="2147483659" r:id="rId12"/>
    <p:sldLayoutId id="2147483661" r:id="rId13"/>
    <p:sldLayoutId id="2147483664" r:id="rId14"/>
    <p:sldLayoutId id="2147483673" r:id="rId15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0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09600" y="3276600"/>
            <a:ext cx="7772400" cy="1447800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en-US" alt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Fall 2015-2016</a:t>
            </a:r>
            <a:br>
              <a:rPr lang="en-US" alt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alt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Fresno State Enrollment Update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295400" y="4800600"/>
            <a:ext cx="6400800" cy="1219200"/>
          </a:xfrm>
          <a:prstGeom prst="rect">
            <a:avLst/>
          </a:prstGeo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Counselor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Conference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October 30, 2015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2" descr="FS-stacked-rectangl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04800"/>
            <a:ext cx="5900738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65603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Fall 2015 </a:t>
            </a:r>
            <a:r>
              <a:rPr lang="en-US" alt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Enrollment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Headcount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24,136</a:t>
            </a:r>
          </a:p>
          <a:p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Full Time Equivalent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Resident Student Target: 20,533</a:t>
            </a:r>
          </a:p>
          <a:p>
            <a:pPr lvl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Resident Student Actual: 21,057 (102.5%)</a:t>
            </a:r>
          </a:p>
          <a:p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 Unit Load: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13.2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000" dirty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First Time </a:t>
            </a:r>
            <a:r>
              <a:rPr lang="en-US" altLang="en-US" sz="3600" dirty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Freshman</a:t>
            </a:r>
            <a:r>
              <a:rPr lang="en-US" altLang="en-US" sz="4000" dirty="0">
                <a:solidFill>
                  <a:srgbClr val="000000"/>
                </a:solidFill>
                <a:latin typeface="Times New Roman" pitchFamily="18" charset="0"/>
                <a:cs typeface="Times New Roman" panose="02020603050405020304" pitchFamily="18" charset="0"/>
              </a:rPr>
              <a:t> (FTF) Profile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3"/>
          <p:cNvSpPr txBox="1">
            <a:spLocks noGrp="1" noChangeArrowheads="1"/>
          </p:cNvSpPr>
          <p:nvPr>
            <p:ph sz="half" idx="1"/>
          </p:nvPr>
        </p:nvSpPr>
        <p:spPr>
          <a:xfrm>
            <a:off x="609600" y="1981200"/>
            <a:ext cx="4419600" cy="419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Applicant Numbers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Applications: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19,938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Admitted: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10,406 </a:t>
            </a:r>
          </a:p>
          <a:p>
            <a:pPr marL="457200" lvl="1" indent="0">
              <a:lnSpc>
                <a:spcPct val="90000"/>
              </a:lnSpc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</a:t>
            </a:r>
            <a:r>
              <a:rPr lang="en-US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(51.6% of applicants)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Enrolled: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3,672</a:t>
            </a: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90000"/>
              </a:lnSpc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(35.3% of admits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lvl="1" indent="0">
              <a:lnSpc>
                <a:spcPct val="90000"/>
              </a:lnSpc>
              <a:buNone/>
              <a:defRPr/>
            </a:pPr>
            <a:endParaRPr lang="en-US" sz="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Enrollment by Region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Fresno County      2,043/ 55.6%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Central Valley         465/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12.7%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Ca.	          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961/ 26.1%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Outside CA             151/ 4.1%</a:t>
            </a:r>
          </a:p>
          <a:p>
            <a:pPr marL="457200" lvl="1" indent="0">
              <a:lnSpc>
                <a:spcPct val="90000"/>
              </a:lnSpc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(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domestic)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            52/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1.4%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4058393"/>
              </p:ext>
            </p:extLst>
          </p:nvPr>
        </p:nvGraphicFramePr>
        <p:xfrm>
          <a:off x="4572000" y="18288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516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Autofit/>
          </a:bodyPr>
          <a:lstStyle/>
          <a:p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Fall 2015</a:t>
            </a:r>
            <a:b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Top </a:t>
            </a:r>
            <a:r>
              <a:rPr lang="en-US" altLang="en-US" sz="3200" dirty="0">
                <a:solidFill>
                  <a:srgbClr val="000000"/>
                </a:solidFill>
                <a:latin typeface="Times New Roman" pitchFamily="18" charset="0"/>
              </a:rPr>
              <a:t>Feeder High Schools (Enrolled Students)</a:t>
            </a: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spcAft>
                <a:spcPts val="200"/>
              </a:spcAft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167 Sunnyside HS</a:t>
            </a:r>
          </a:p>
          <a:p>
            <a:pPr>
              <a:lnSpc>
                <a:spcPct val="80000"/>
              </a:lnSpc>
              <a:spcAft>
                <a:spcPts val="200"/>
              </a:spcAft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129 Central High </a:t>
            </a:r>
            <a:r>
              <a:rPr lang="en-US" altLang="en-US" dirty="0" smtClean="0">
                <a:solidFill>
                  <a:srgbClr val="000000"/>
                </a:solidFill>
                <a:latin typeface="Times New Roman" pitchFamily="18" charset="0"/>
              </a:rPr>
              <a:t>East</a:t>
            </a:r>
            <a:endParaRPr lang="en-US" altLang="en-US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spcAft>
                <a:spcPts val="200"/>
              </a:spcAft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119 Edison HS</a:t>
            </a:r>
          </a:p>
          <a:p>
            <a:pPr>
              <a:lnSpc>
                <a:spcPct val="80000"/>
              </a:lnSpc>
              <a:spcAft>
                <a:spcPts val="200"/>
              </a:spcAft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112 Sanger HS</a:t>
            </a:r>
          </a:p>
          <a:p>
            <a:pPr>
              <a:lnSpc>
                <a:spcPct val="80000"/>
              </a:lnSpc>
              <a:spcAft>
                <a:spcPts val="200"/>
              </a:spcAft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103 Clovis HS</a:t>
            </a:r>
          </a:p>
          <a:p>
            <a:pPr>
              <a:lnSpc>
                <a:spcPct val="80000"/>
              </a:lnSpc>
              <a:spcAft>
                <a:spcPts val="200"/>
              </a:spcAft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101 Fresno HS </a:t>
            </a:r>
            <a:endParaRPr lang="en-US" altLang="en-US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spcAft>
                <a:spcPts val="200"/>
              </a:spcAft>
            </a:pPr>
            <a:r>
              <a:rPr lang="en-US" altLang="en-US" dirty="0" smtClean="0">
                <a:solidFill>
                  <a:srgbClr val="000000"/>
                </a:solidFill>
                <a:latin typeface="Times New Roman" pitchFamily="18" charset="0"/>
              </a:rPr>
              <a:t>101 </a:t>
            </a: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McLane HS</a:t>
            </a:r>
          </a:p>
          <a:p>
            <a:pPr>
              <a:lnSpc>
                <a:spcPct val="80000"/>
              </a:lnSpc>
              <a:spcAft>
                <a:spcPts val="200"/>
              </a:spcAft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96 Clovis East HS</a:t>
            </a:r>
          </a:p>
          <a:p>
            <a:pPr>
              <a:lnSpc>
                <a:spcPct val="80000"/>
              </a:lnSpc>
              <a:spcAft>
                <a:spcPts val="200"/>
              </a:spcAft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90 Buchannan HS</a:t>
            </a:r>
          </a:p>
          <a:p>
            <a:pPr>
              <a:lnSpc>
                <a:spcPct val="80000"/>
              </a:lnSpc>
              <a:spcAft>
                <a:spcPts val="200"/>
              </a:spcAft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87 Roosevelt HS</a:t>
            </a:r>
          </a:p>
          <a:p>
            <a:pPr>
              <a:lnSpc>
                <a:spcPct val="80000"/>
              </a:lnSpc>
              <a:spcAft>
                <a:spcPts val="200"/>
              </a:spcAft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82 Madera South HS</a:t>
            </a:r>
          </a:p>
          <a:p>
            <a:pPr>
              <a:lnSpc>
                <a:spcPct val="80000"/>
              </a:lnSpc>
              <a:spcAft>
                <a:spcPts val="200"/>
              </a:spcAft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78 Bullard HS</a:t>
            </a:r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spcAft>
                <a:spcPts val="20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77 </a:t>
            </a:r>
            <a:r>
              <a:rPr lang="en-US" altLang="en-US" dirty="0" smtClean="0">
                <a:solidFill>
                  <a:srgbClr val="000000"/>
                </a:solidFill>
                <a:latin typeface="Times New Roman" pitchFamily="18" charset="0"/>
              </a:rPr>
              <a:t>Hoover </a:t>
            </a: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HS</a:t>
            </a:r>
          </a:p>
          <a:p>
            <a:pPr>
              <a:lnSpc>
                <a:spcPct val="80000"/>
              </a:lnSpc>
              <a:spcAft>
                <a:spcPts val="20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72 Clovis West HS</a:t>
            </a:r>
          </a:p>
          <a:p>
            <a:pPr>
              <a:lnSpc>
                <a:spcPct val="80000"/>
              </a:lnSpc>
              <a:spcAft>
                <a:spcPts val="20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70 Clovis North HS</a:t>
            </a:r>
          </a:p>
          <a:p>
            <a:pPr>
              <a:lnSpc>
                <a:spcPct val="80000"/>
              </a:lnSpc>
              <a:spcAft>
                <a:spcPts val="20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66 Madera North HS </a:t>
            </a:r>
            <a:endParaRPr lang="en-US" altLang="en-US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spcAft>
                <a:spcPts val="200"/>
              </a:spcAft>
              <a:defRPr/>
            </a:pPr>
            <a:r>
              <a:rPr lang="en-US" altLang="en-US" dirty="0" smtClean="0">
                <a:solidFill>
                  <a:srgbClr val="000000"/>
                </a:solidFill>
                <a:latin typeface="Times New Roman" pitchFamily="18" charset="0"/>
              </a:rPr>
              <a:t>55 </a:t>
            </a: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Washington HS</a:t>
            </a:r>
          </a:p>
          <a:p>
            <a:pPr>
              <a:lnSpc>
                <a:spcPct val="80000"/>
              </a:lnSpc>
              <a:spcAft>
                <a:spcPts val="20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54 Duncan Polytech HS</a:t>
            </a:r>
          </a:p>
          <a:p>
            <a:pPr>
              <a:lnSpc>
                <a:spcPct val="80000"/>
              </a:lnSpc>
              <a:spcAft>
                <a:spcPts val="20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54 Kerman HS </a:t>
            </a:r>
            <a:endParaRPr lang="en-US" altLang="en-US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spcAft>
                <a:spcPts val="200"/>
              </a:spcAft>
              <a:defRPr/>
            </a:pPr>
            <a:r>
              <a:rPr lang="en-US" altLang="en-US" dirty="0" smtClean="0">
                <a:solidFill>
                  <a:srgbClr val="000000"/>
                </a:solidFill>
                <a:latin typeface="Times New Roman" pitchFamily="18" charset="0"/>
              </a:rPr>
              <a:t>50 </a:t>
            </a: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Mission Oak HS</a:t>
            </a:r>
          </a:p>
          <a:p>
            <a:pPr>
              <a:lnSpc>
                <a:spcPct val="80000"/>
              </a:lnSpc>
              <a:spcAft>
                <a:spcPts val="20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49 Selma HS</a:t>
            </a:r>
          </a:p>
          <a:p>
            <a:pPr>
              <a:lnSpc>
                <a:spcPct val="80000"/>
              </a:lnSpc>
              <a:spcAft>
                <a:spcPts val="20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44 Dinuba HS </a:t>
            </a:r>
            <a:endParaRPr lang="en-US" altLang="en-US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spcAft>
                <a:spcPts val="200"/>
              </a:spcAft>
              <a:defRPr/>
            </a:pPr>
            <a:r>
              <a:rPr lang="en-US" altLang="en-US" dirty="0" smtClean="0">
                <a:solidFill>
                  <a:srgbClr val="000000"/>
                </a:solidFill>
                <a:latin typeface="Times New Roman" pitchFamily="18" charset="0"/>
              </a:rPr>
              <a:t>42 </a:t>
            </a: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Fowler HS</a:t>
            </a:r>
          </a:p>
          <a:p>
            <a:pPr>
              <a:lnSpc>
                <a:spcPct val="80000"/>
              </a:lnSpc>
              <a:spcAft>
                <a:spcPts val="20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latin typeface="Times New Roman" pitchFamily="18" charset="0"/>
              </a:rPr>
              <a:t>42 Reedley HS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76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en-US" sz="3600" dirty="0" smtClean="0">
                <a:solidFill>
                  <a:srgbClr val="000000"/>
                </a:solidFill>
                <a:latin typeface="Times New Roman" pitchFamily="18" charset="0"/>
              </a:rPr>
              <a:t>Fall 2015 </a:t>
            </a:r>
            <a:br>
              <a:rPr lang="en-US" altLang="en-US" sz="3600" dirty="0" smtClean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en-US" altLang="en-US" sz="3600" dirty="0" smtClean="0">
                <a:solidFill>
                  <a:srgbClr val="000000"/>
                </a:solidFill>
                <a:latin typeface="Times New Roman" pitchFamily="18" charset="0"/>
              </a:rPr>
              <a:t>Freshman 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itchFamily="18" charset="0"/>
              </a:rPr>
              <a:t>Enrollment by School/College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302811"/>
              </p:ext>
            </p:extLst>
          </p:nvPr>
        </p:nvGraphicFramePr>
        <p:xfrm>
          <a:off x="990600" y="2074564"/>
          <a:ext cx="7162799" cy="3968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1526853"/>
                <a:gridCol w="1140146"/>
              </a:tblGrid>
              <a:tr h="29592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School/College</a:t>
                      </a:r>
                      <a:endParaRPr lang="en-US" sz="2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Enrolled</a:t>
                      </a:r>
                      <a:endParaRPr lang="en-US" sz="2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8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College of Health and Human Services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83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2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College of Science and Mathematics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83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18.9%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2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College of Social Sciences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83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5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Craig School of Business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83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2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Lyles College of Engineering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83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2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Undeclared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83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9.1%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9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Jordan College of Agricultural Sciences and Technology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83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7.9%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92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College of Arts and Humanities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83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88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Kremen</a:t>
                      </a:r>
                      <a:r>
                        <a:rPr lang="en-US" sz="18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School of Education and Human Development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83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98" marR="7398" marT="73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449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en-US" altLang="en-US" sz="3600" dirty="0" smtClean="0">
                <a:solidFill>
                  <a:srgbClr val="000000"/>
                </a:solidFill>
                <a:latin typeface="Times New Roman" pitchFamily="18" charset="0"/>
              </a:rPr>
              <a:t>Fall 2015 Freshman 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itchFamily="18" charset="0"/>
              </a:rPr>
              <a:t>Enrollment by Ethnicity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415580"/>
              </p:ext>
            </p:extLst>
          </p:nvPr>
        </p:nvGraphicFramePr>
        <p:xfrm>
          <a:off x="1219200" y="2057400"/>
          <a:ext cx="6629400" cy="379476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362200"/>
                <a:gridCol w="2057400"/>
                <a:gridCol w="220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Ethnicity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Enrolled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African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American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110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3.0%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American Indian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10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0.3%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Asian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513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14.0%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Hispanic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2,079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56.6%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Non-Resident Alien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190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5.2%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Pacific Islanders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4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.1%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Two or More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97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2.6%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Unknown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125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3.4%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White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544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14.8%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8684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 sz="3200" dirty="0">
                <a:solidFill>
                  <a:srgbClr val="000000"/>
                </a:solidFill>
                <a:latin typeface="Times New Roman" pitchFamily="18" charset="0"/>
              </a:rPr>
              <a:t>Fall 2015 Freshman Enrollment 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by Gender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120917"/>
              </p:ext>
            </p:extLst>
          </p:nvPr>
        </p:nvGraphicFramePr>
        <p:xfrm>
          <a:off x="2209800" y="2514600"/>
          <a:ext cx="4267200" cy="236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1905000"/>
              </a:tblGrid>
              <a:tr h="68396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Gender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119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Male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40.4%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119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Female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59.6%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7759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Impaction Update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2016: Full Program Impaction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Why?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nrollment Growth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Budget Restrictions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does it mean?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Adjustment of admission requirements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Fresno State will use </a:t>
            </a: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impaction tools</a:t>
            </a:r>
          </a:p>
          <a:p>
            <a:pPr lvl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21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</TotalTime>
  <Words>370</Words>
  <Application>Microsoft Office PowerPoint</Application>
  <PresentationFormat>On-screen Show (4:3)</PresentationFormat>
  <Paragraphs>138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Office Theme</vt:lpstr>
      <vt:lpstr>Fall 2015-2016 Fresno State Enrollment Update</vt:lpstr>
      <vt:lpstr>Fall 2015 Total Enrollment</vt:lpstr>
      <vt:lpstr>First Time Freshman (FTF) Profile</vt:lpstr>
      <vt:lpstr>Fall 2015 Top Feeder High Schools (Enrolled Students)</vt:lpstr>
      <vt:lpstr>Fall 2015  Freshman Enrollment by School/College</vt:lpstr>
      <vt:lpstr>Fall 2015 Freshman Enrollment by Ethnicity</vt:lpstr>
      <vt:lpstr>Fall 2015 Freshman Enrollment by Gender</vt:lpstr>
      <vt:lpstr>Impaction Update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Fresno State Powerpoint Template</dc:title>
  <dc:creator>University Communications;Kevin Medeiros</dc:creator>
  <cp:lastModifiedBy>Malisa Lee</cp:lastModifiedBy>
  <cp:revision>69</cp:revision>
  <dcterms:created xsi:type="dcterms:W3CDTF">2012-05-16T23:31:48Z</dcterms:created>
  <dcterms:modified xsi:type="dcterms:W3CDTF">2015-10-29T21:45:35Z</dcterms:modified>
</cp:coreProperties>
</file>