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7" r:id="rId2"/>
    <p:sldId id="258" r:id="rId3"/>
    <p:sldId id="286" r:id="rId4"/>
    <p:sldId id="288" r:id="rId5"/>
    <p:sldId id="259" r:id="rId6"/>
    <p:sldId id="268" r:id="rId7"/>
    <p:sldId id="261" r:id="rId8"/>
    <p:sldId id="262" r:id="rId9"/>
    <p:sldId id="263" r:id="rId10"/>
    <p:sldId id="264" r:id="rId11"/>
    <p:sldId id="265" r:id="rId12"/>
    <p:sldId id="266" r:id="rId13"/>
    <p:sldId id="260" r:id="rId14"/>
    <p:sldId id="274" r:id="rId15"/>
    <p:sldId id="276" r:id="rId16"/>
    <p:sldId id="277" r:id="rId17"/>
    <p:sldId id="278" r:id="rId18"/>
    <p:sldId id="269" r:id="rId19"/>
    <p:sldId id="287" r:id="rId20"/>
    <p:sldId id="28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5" d="100"/>
          <a:sy n="135" d="100"/>
        </p:scale>
        <p:origin x="-654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9E0D0A-6C4B-4EC9-9C48-BEEF4F66E863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8AAA4A-C3CB-4862-AC7E-E9E842850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876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BABC5-75A2-40F5-B9A4-2C93DE6AA9BB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9118E-63CE-4B27-9AF0-9B688A228E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BABC5-75A2-40F5-B9A4-2C93DE6AA9BB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9118E-63CE-4B27-9AF0-9B688A228E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BABC5-75A2-40F5-B9A4-2C93DE6AA9BB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9118E-63CE-4B27-9AF0-9B688A228E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BABC5-75A2-40F5-B9A4-2C93DE6AA9BB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9118E-63CE-4B27-9AF0-9B688A228E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BABC5-75A2-40F5-B9A4-2C93DE6AA9BB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9118E-63CE-4B27-9AF0-9B688A228E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BABC5-75A2-40F5-B9A4-2C93DE6AA9BB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9118E-63CE-4B27-9AF0-9B688A228E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BABC5-75A2-40F5-B9A4-2C93DE6AA9BB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9118E-63CE-4B27-9AF0-9B688A228E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BABC5-75A2-40F5-B9A4-2C93DE6AA9BB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9118E-63CE-4B27-9AF0-9B688A228E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BABC5-75A2-40F5-B9A4-2C93DE6AA9BB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9118E-63CE-4B27-9AF0-9B688A228E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BABC5-75A2-40F5-B9A4-2C93DE6AA9BB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9118E-63CE-4B27-9AF0-9B688A228E5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BABC5-75A2-40F5-B9A4-2C93DE6AA9BB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89118E-63CE-4B27-9AF0-9B688A228E5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3689118E-63CE-4B27-9AF0-9B688A228E5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B6BABC5-75A2-40F5-B9A4-2C93DE6AA9BB}" type="datetimeFigureOut">
              <a:rPr lang="en-US" smtClean="0"/>
              <a:t>10/21/2015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y.fresnostate.edu/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G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imaging@csufresno.edu" TargetMode="External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pweiner@csufresno.edu" TargetMode="External"/><Relationship Id="rId7" Type="http://schemas.openxmlformats.org/officeDocument/2006/relationships/hyperlink" Target="mailto:ambara@csufresno.edu" TargetMode="External"/><Relationship Id="rId2" Type="http://schemas.openxmlformats.org/officeDocument/2006/relationships/hyperlink" Target="mailto:lpappace@csufresno.edu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kcato@csufresno.edu" TargetMode="External"/><Relationship Id="rId5" Type="http://schemas.openxmlformats.org/officeDocument/2006/relationships/hyperlink" Target="mailto:marwilson@csufresno.edu" TargetMode="External"/><Relationship Id="rId4" Type="http://schemas.openxmlformats.org/officeDocument/2006/relationships/hyperlink" Target="mailto:pangt@csufresno.ed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adtverify.calstate.edu/adtu/faces/Welcome.jsf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snostate.edu/studentaffairs/are/forms/index.htm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admissions@csufresno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4159" y="2057400"/>
            <a:ext cx="6330641" cy="381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9218" name="Subtitle 2"/>
          <p:cNvSpPr>
            <a:spLocks noGrp="1"/>
          </p:cNvSpPr>
          <p:nvPr>
            <p:ph type="body" sz="half" idx="2"/>
          </p:nvPr>
        </p:nvSpPr>
        <p:spPr>
          <a:xfrm>
            <a:off x="859271" y="4648200"/>
            <a:ext cx="7315200" cy="1066800"/>
          </a:xfrm>
        </p:spPr>
        <p:txBody>
          <a:bodyPr>
            <a:normAutofit/>
          </a:bodyPr>
          <a:lstStyle/>
          <a:p>
            <a:pPr algn="l" eaLnBrk="1" hangingPunct="1"/>
            <a:endParaRPr lang="en-US" altLang="en-US" sz="1400" dirty="0" smtClean="0"/>
          </a:p>
        </p:txBody>
      </p:sp>
      <p:sp>
        <p:nvSpPr>
          <p:cNvPr id="14" name="Rectangle 13"/>
          <p:cNvSpPr/>
          <p:nvPr/>
        </p:nvSpPr>
        <p:spPr>
          <a:xfrm>
            <a:off x="406485" y="4933881"/>
            <a:ext cx="4544642" cy="1323439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extrusionH="57150" contourW="25400" prstMaterial="matte">
              <a:bevelT w="25400" h="55880" prst="angle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endParaRPr lang="en-US" sz="44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Admissions &amp; Records</a:t>
            </a:r>
            <a:endParaRPr lang="en-US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223" name="TextBox 14"/>
          <p:cNvSpPr txBox="1">
            <a:spLocks noChangeArrowheads="1"/>
          </p:cNvSpPr>
          <p:nvPr/>
        </p:nvSpPr>
        <p:spPr bwMode="auto">
          <a:xfrm>
            <a:off x="1981200" y="1346031"/>
            <a:ext cx="18473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A5AB81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D8B25C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dirty="0" smtClean="0"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dirty="0"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5400" y="1752600"/>
            <a:ext cx="6172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tx2"/>
                </a:solidFill>
              </a:rPr>
              <a:t>Fall 2016</a:t>
            </a:r>
          </a:p>
          <a:p>
            <a:pPr algn="ctr"/>
            <a:r>
              <a:rPr lang="en-US" sz="5400" dirty="0" smtClean="0">
                <a:solidFill>
                  <a:schemeClr val="tx2"/>
                </a:solidFill>
              </a:rPr>
              <a:t>Admissions Updates</a:t>
            </a:r>
            <a:endParaRPr lang="en-US" sz="5400" dirty="0">
              <a:solidFill>
                <a:schemeClr val="tx2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5495320"/>
            <a:ext cx="291774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436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 smtClean="0"/>
              <a:t>Transfer Admissions </a:t>
            </a:r>
            <a:br>
              <a:rPr lang="en-US" sz="3600" dirty="0" smtClean="0"/>
            </a:br>
            <a:r>
              <a:rPr lang="en-US" sz="3600" dirty="0" smtClean="0"/>
              <a:t>Communications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5181600"/>
          </a:xfrm>
        </p:spPr>
        <p:txBody>
          <a:bodyPr>
            <a:normAutofit/>
          </a:bodyPr>
          <a:lstStyle/>
          <a:p>
            <a:pPr marL="411480" lvl="1" indent="0">
              <a:buNone/>
            </a:pPr>
            <a:r>
              <a:rPr lang="en-US" dirty="0" smtClean="0"/>
              <a:t>Acknowledgement letter sent within days of Fresno State receiving application during the filing period.                                                  Letter instructs students to do the following: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1600" dirty="0" smtClean="0"/>
              <a:t>Create Fresno State email account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1600" dirty="0" smtClean="0"/>
              <a:t>Submit official college transcripts for EACH institution attended. We will not accept credit for one institution from another institution’s transcript. Failure to report and/or submit an official transcript will result in withdrawal of application. Must show final fall grades and any in progress spring courses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1600" dirty="0" smtClean="0"/>
              <a:t>Check To Do List and/or Holds frequently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1600" dirty="0" smtClean="0"/>
              <a:t>Provides them with Document Deadlines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1600" dirty="0" smtClean="0"/>
              <a:t>Notifies students of University’s impaction level</a:t>
            </a:r>
          </a:p>
          <a:p>
            <a:pPr marL="461963" lvl="2" indent="0">
              <a:buNone/>
            </a:pPr>
            <a:endParaRPr lang="en-US" dirty="0" smtClean="0"/>
          </a:p>
          <a:p>
            <a:pPr marL="461963" lvl="2" indent="0">
              <a:buNone/>
            </a:pPr>
            <a:endParaRPr lang="en-US" dirty="0"/>
          </a:p>
          <a:p>
            <a:pPr marL="461963" lvl="2" indent="0">
              <a:buNone/>
            </a:pPr>
            <a:endParaRPr lang="en-US" dirty="0" smtClean="0"/>
          </a:p>
          <a:p>
            <a:pPr marL="461963" lvl="2" indent="0">
              <a:buNone/>
            </a:pPr>
            <a:endParaRPr lang="en-US" dirty="0"/>
          </a:p>
          <a:p>
            <a:pPr marL="461963" lvl="2" indent="0">
              <a:buNone/>
            </a:pPr>
            <a:endParaRPr lang="en-US" dirty="0" smtClean="0"/>
          </a:p>
          <a:p>
            <a:pPr marL="461963" lvl="2" indent="0">
              <a:buNone/>
            </a:pPr>
            <a:endParaRPr lang="en-US" dirty="0"/>
          </a:p>
          <a:p>
            <a:pPr marL="461963" lvl="2" indent="0">
              <a:buNone/>
            </a:pPr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3902" y="4819186"/>
            <a:ext cx="574357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56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92162"/>
          </a:xfrm>
        </p:spPr>
        <p:txBody>
          <a:bodyPr/>
          <a:lstStyle/>
          <a:p>
            <a:pPr algn="ctr"/>
            <a:r>
              <a:rPr lang="en-US" sz="2800" dirty="0"/>
              <a:t>Transfer Admissions </a:t>
            </a:r>
            <a:r>
              <a:rPr lang="en-US" sz="2800" dirty="0" smtClean="0"/>
              <a:t>Communications (</a:t>
            </a:r>
            <a:r>
              <a:rPr lang="en-US" sz="2800" dirty="0" err="1" smtClean="0"/>
              <a:t>cont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34" y="990600"/>
            <a:ext cx="8423366" cy="5867400"/>
          </a:xfrm>
        </p:spPr>
        <p:txBody>
          <a:bodyPr>
            <a:normAutofit fontScale="92500"/>
          </a:bodyPr>
          <a:lstStyle/>
          <a:p>
            <a:pPr marL="114300" indent="0">
              <a:buNone/>
            </a:pPr>
            <a:r>
              <a:rPr lang="en-US" sz="2000" dirty="0" smtClean="0"/>
              <a:t>Document reminders – email sent to students with Incomplete files reminding them that documents are still needed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 </a:t>
            </a:r>
            <a:r>
              <a:rPr lang="en-US" dirty="0" smtClean="0"/>
              <a:t>late January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sz="800" dirty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Withdrawn – email sent to students who did not submit materials by document deadline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m</a:t>
            </a:r>
            <a:r>
              <a:rPr lang="en-US" dirty="0" smtClean="0"/>
              <a:t>id march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sz="1600" dirty="0" smtClean="0"/>
          </a:p>
          <a:p>
            <a:pPr marL="114300" indent="0">
              <a:buNone/>
            </a:pPr>
            <a:r>
              <a:rPr lang="en-US" dirty="0" smtClean="0"/>
              <a:t>Deny No Space – email sent to students who did not meet our impaction GPA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Sent by Transfer Admissions Advisor after admission review is complete	</a:t>
            </a:r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34" b="4016"/>
          <a:stretch/>
        </p:blipFill>
        <p:spPr bwMode="auto">
          <a:xfrm>
            <a:off x="2362200" y="4343400"/>
            <a:ext cx="5486400" cy="1366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600201"/>
            <a:ext cx="5919788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7341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 smtClean="0"/>
              <a:t>Transfer Admissions </a:t>
            </a:r>
            <a:br>
              <a:rPr lang="en-US" sz="3600" dirty="0" smtClean="0"/>
            </a:br>
            <a:r>
              <a:rPr lang="en-US" sz="3600" dirty="0" smtClean="0"/>
              <a:t>Communications (</a:t>
            </a:r>
            <a:r>
              <a:rPr lang="en-US" sz="3600" dirty="0" err="1" smtClean="0"/>
              <a:t>cont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848600" cy="5257800"/>
          </a:xfrm>
        </p:spPr>
        <p:txBody>
          <a:bodyPr>
            <a:normAutofit/>
          </a:bodyPr>
          <a:lstStyle/>
          <a:p>
            <a:pPr marL="411480" lvl="1" indent="0">
              <a:buNone/>
            </a:pPr>
            <a:r>
              <a:rPr lang="en-US" dirty="0" smtClean="0"/>
              <a:t>Notice of Admission (NOA) letter sent after students are admitted. Hard copy sent once a week, usually toward the end of the week.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/>
              <a:t>Manually admitted by Transfer Admissions Advisor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/>
              <a:t>Auto Admitted by a process (begins mid-January) </a:t>
            </a:r>
          </a:p>
          <a:p>
            <a:pPr marL="747713" lvl="2" indent="-285750">
              <a:buFont typeface="Wingdings" panose="05000000000000000000" pitchFamily="2" charset="2"/>
              <a:buChar char="ü"/>
            </a:pPr>
            <a:r>
              <a:rPr lang="en-US" dirty="0" smtClean="0"/>
              <a:t>Insert includes “Important Registration Information and To Do List”</a:t>
            </a:r>
          </a:p>
          <a:p>
            <a:pPr marL="461963" lvl="2" indent="0">
              <a:buNone/>
            </a:pPr>
            <a:endParaRPr lang="en-US" sz="2000" dirty="0" smtClean="0"/>
          </a:p>
          <a:p>
            <a:pPr marL="461963" lvl="2" indent="0">
              <a:buNone/>
            </a:pPr>
            <a:r>
              <a:rPr lang="en-US" sz="2000" dirty="0"/>
              <a:t>F</a:t>
            </a:r>
            <a:r>
              <a:rPr lang="en-US" sz="2000" dirty="0" smtClean="0"/>
              <a:t>inal official transcript deadline of June 30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reminder for conditionally admitted students who have accepted their admission </a:t>
            </a:r>
          </a:p>
          <a:p>
            <a:pPr marL="804863" lvl="2" indent="-342900">
              <a:buFont typeface="Wingdings" panose="05000000000000000000" pitchFamily="2" charset="2"/>
              <a:buChar char="ü"/>
            </a:pPr>
            <a:r>
              <a:rPr lang="en-US" sz="2000" dirty="0" smtClean="0"/>
              <a:t>end of May </a:t>
            </a:r>
          </a:p>
          <a:p>
            <a:pPr marL="461963" lvl="2" indent="0" algn="ctr">
              <a:buNone/>
            </a:pPr>
            <a:r>
              <a:rPr lang="en-US" sz="2000" dirty="0" smtClean="0"/>
              <a:t>Electronic submission of transcripts = faster processing! </a:t>
            </a:r>
          </a:p>
          <a:p>
            <a:pPr marL="461963" lvl="2" indent="0">
              <a:buNone/>
            </a:pPr>
            <a:endParaRPr lang="en-US" dirty="0"/>
          </a:p>
          <a:p>
            <a:pPr marL="461963" lvl="2" indent="0">
              <a:buNone/>
            </a:pPr>
            <a:endParaRPr lang="en-US" dirty="0" smtClean="0"/>
          </a:p>
          <a:p>
            <a:pPr marL="461963" lvl="2" indent="0">
              <a:buNone/>
            </a:pPr>
            <a:endParaRPr lang="en-US" dirty="0"/>
          </a:p>
          <a:p>
            <a:pPr marL="461963" lvl="2" indent="0">
              <a:buNone/>
            </a:pPr>
            <a:endParaRPr lang="en-US" dirty="0" smtClean="0"/>
          </a:p>
          <a:p>
            <a:pPr marL="461963" lvl="2" indent="0">
              <a:buNone/>
            </a:pPr>
            <a:endParaRPr lang="en-US" dirty="0"/>
          </a:p>
          <a:p>
            <a:pPr marL="461963" lvl="2" indent="0">
              <a:buNone/>
            </a:pPr>
            <a:endParaRPr lang="en-US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5181599"/>
            <a:ext cx="531495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3492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AS-T/AA-T Degree Verification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143000"/>
            <a:ext cx="6310754" cy="3621589"/>
          </a:xfrm>
        </p:spPr>
      </p:pic>
      <p:sp>
        <p:nvSpPr>
          <p:cNvPr id="6" name="Left Arrow Callout 5"/>
          <p:cNvSpPr/>
          <p:nvPr/>
        </p:nvSpPr>
        <p:spPr>
          <a:xfrm>
            <a:off x="6477000" y="1301262"/>
            <a:ext cx="2438400" cy="1670538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Will provide  students with a .1 GPA increase for admissions purposes only</a:t>
            </a:r>
            <a:endParaRPr lang="en-US" dirty="0"/>
          </a:p>
        </p:txBody>
      </p:sp>
      <p:sp>
        <p:nvSpPr>
          <p:cNvPr id="7" name="Left Arrow Callout 6"/>
          <p:cNvSpPr/>
          <p:nvPr/>
        </p:nvSpPr>
        <p:spPr>
          <a:xfrm>
            <a:off x="6400800" y="5181600"/>
            <a:ext cx="2362200" cy="1066800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Notification in Student Center that record will not be updated until final transcript is received showing AS/AA-T</a:t>
            </a:r>
            <a:endParaRPr lang="en-US" sz="1200" dirty="0"/>
          </a:p>
        </p:txBody>
      </p:sp>
      <p:sp>
        <p:nvSpPr>
          <p:cNvPr id="3" name="Explosion 1 2"/>
          <p:cNvSpPr/>
          <p:nvPr/>
        </p:nvSpPr>
        <p:spPr>
          <a:xfrm>
            <a:off x="24493" y="1066800"/>
            <a:ext cx="1524000" cy="16002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Verify online! </a:t>
            </a:r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134440"/>
            <a:ext cx="5362575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434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What is your Application Status?</a:t>
            </a:r>
            <a:endParaRPr lang="en-US" dirty="0"/>
          </a:p>
        </p:txBody>
      </p:sp>
      <p:pic>
        <p:nvPicPr>
          <p:cNvPr id="11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905000"/>
            <a:ext cx="5734851" cy="1486108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6200" y="11430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Log into </a:t>
            </a:r>
            <a:r>
              <a:rPr lang="en-US" dirty="0" smtClean="0">
                <a:hlinkClick r:id="rId3"/>
              </a:rPr>
              <a:t>www.my.fresnostate.edu</a:t>
            </a:r>
            <a:r>
              <a:rPr lang="en-US" dirty="0" smtClean="0"/>
              <a:t> with </a:t>
            </a:r>
            <a:r>
              <a:rPr lang="en-US" dirty="0" smtClean="0">
                <a:solidFill>
                  <a:srgbClr val="C00000"/>
                </a:solidFill>
              </a:rPr>
              <a:t>Fresno State email/password information 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en-US" dirty="0" smtClean="0"/>
              <a:t>Click Student Self Service &gt; Student Center &gt; My Admissions and Program Applications</a:t>
            </a:r>
            <a:endParaRPr lang="en-US" dirty="0"/>
          </a:p>
        </p:txBody>
      </p:sp>
      <p:sp>
        <p:nvSpPr>
          <p:cNvPr id="13" name="Right Arrow 12"/>
          <p:cNvSpPr/>
          <p:nvPr/>
        </p:nvSpPr>
        <p:spPr>
          <a:xfrm>
            <a:off x="495412" y="247892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CLICK</a:t>
            </a:r>
            <a:endParaRPr lang="en-US" dirty="0"/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194" y="3886200"/>
            <a:ext cx="6354062" cy="101931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269" y="5253664"/>
            <a:ext cx="6354062" cy="106203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0" y="5670382"/>
            <a:ext cx="1447800" cy="22860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26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274638"/>
            <a:ext cx="8686800" cy="8683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Important Info &amp; Holds/To Do List</a:t>
            </a:r>
            <a:endParaRPr lang="en-US" dirty="0"/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0866"/>
          <a:stretch/>
        </p:blipFill>
        <p:spPr>
          <a:xfrm>
            <a:off x="3353501" y="2895600"/>
            <a:ext cx="2172003" cy="9404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828800" y="1524000"/>
            <a:ext cx="5313634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Please do not ignore any of the information found </a:t>
            </a:r>
          </a:p>
          <a:p>
            <a:pPr algn="ctr"/>
            <a:r>
              <a:rPr lang="en-US" dirty="0" smtClean="0"/>
              <a:t>in </a:t>
            </a:r>
            <a:r>
              <a:rPr lang="en-US" i="1" dirty="0" smtClean="0"/>
              <a:t>Important Info &amp; Holds or To Do List. </a:t>
            </a:r>
            <a:r>
              <a:rPr lang="en-US" dirty="0" smtClean="0"/>
              <a:t>Click on details </a:t>
            </a:r>
          </a:p>
          <a:p>
            <a:pPr algn="ctr"/>
            <a:r>
              <a:rPr lang="en-US" dirty="0" smtClean="0"/>
              <a:t>to determine what you need to submit </a:t>
            </a:r>
          </a:p>
          <a:p>
            <a:endParaRPr lang="en-US" sz="800" i="1" dirty="0"/>
          </a:p>
        </p:txBody>
      </p:sp>
      <p:sp>
        <p:nvSpPr>
          <p:cNvPr id="7" name="Oval 6"/>
          <p:cNvSpPr/>
          <p:nvPr/>
        </p:nvSpPr>
        <p:spPr>
          <a:xfrm>
            <a:off x="4724400" y="3429000"/>
            <a:ext cx="609600" cy="304800"/>
          </a:xfrm>
          <a:prstGeom prst="ellipse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09600" y="5562600"/>
            <a:ext cx="792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UGRD Conditional Hold for 60 units or Golden 4 will be removed with submission of final unofficial grade form, transcript, screenshot of grades for portal, etc. </a:t>
            </a:r>
          </a:p>
          <a:p>
            <a:pPr algn="ctr"/>
            <a:r>
              <a:rPr lang="en-US" dirty="0" smtClean="0"/>
              <a:t>Official grades will ONLY be entered with </a:t>
            </a:r>
            <a:r>
              <a:rPr lang="en-US" dirty="0" smtClean="0">
                <a:solidFill>
                  <a:srgbClr val="FF0000"/>
                </a:solidFill>
              </a:rPr>
              <a:t>final official </a:t>
            </a:r>
            <a:r>
              <a:rPr lang="en-US" dirty="0" smtClean="0"/>
              <a:t>transcripts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7662" y="3917563"/>
            <a:ext cx="2147842" cy="1290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 9"/>
          <p:cNvSpPr/>
          <p:nvPr/>
        </p:nvSpPr>
        <p:spPr>
          <a:xfrm>
            <a:off x="4602259" y="4876800"/>
            <a:ext cx="695983" cy="310376"/>
          </a:xfrm>
          <a:prstGeom prst="ellipse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067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To Do List Details</a:t>
            </a:r>
            <a:endParaRPr lang="en-US" dirty="0"/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855" y="1143000"/>
            <a:ext cx="4596290" cy="434400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148255" y="1726324"/>
            <a:ext cx="838200" cy="228600"/>
          </a:xfrm>
          <a:prstGeom prst="rect">
            <a:avLst/>
          </a:prstGeom>
          <a:solidFill>
            <a:schemeClr val="bg1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501646" y="2743200"/>
            <a:ext cx="685800" cy="152400"/>
          </a:xfrm>
          <a:prstGeom prst="rect">
            <a:avLst/>
          </a:prstGeom>
          <a:solidFill>
            <a:schemeClr val="bg1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Arrow 7"/>
          <p:cNvSpPr/>
          <p:nvPr/>
        </p:nvSpPr>
        <p:spPr>
          <a:xfrm>
            <a:off x="1879092" y="2057400"/>
            <a:ext cx="12451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/>
          <p:cNvSpPr/>
          <p:nvPr/>
        </p:nvSpPr>
        <p:spPr>
          <a:xfrm>
            <a:off x="5893626" y="4191000"/>
            <a:ext cx="2438400" cy="62896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DUE: JUNE 30</a:t>
            </a:r>
            <a:r>
              <a:rPr lang="en-US" baseline="30000" dirty="0" smtClean="0"/>
              <a:t>th</a:t>
            </a:r>
            <a:r>
              <a:rPr lang="en-US" dirty="0" smtClean="0"/>
              <a:t> 2016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2400" y="5638800"/>
            <a:ext cx="830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Requests transcripts to be sent electronically to Fresno State for faster processing! Use </a:t>
            </a:r>
            <a:r>
              <a:rPr lang="en-US" b="1" dirty="0" smtClean="0">
                <a:hlinkClick r:id="rId3"/>
              </a:rPr>
              <a:t>imaging@csufresno.edu</a:t>
            </a:r>
            <a:r>
              <a:rPr lang="en-US" b="1" dirty="0" smtClean="0"/>
              <a:t>  as the recipient for official transcripts directly from your institution. 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1148255" y="4191000"/>
            <a:ext cx="4572000" cy="10002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685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ELM &amp; EPT Requirement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lvl="1" indent="0">
              <a:buNone/>
            </a:pPr>
            <a:r>
              <a:rPr lang="en-US" sz="2400" dirty="0"/>
              <a:t>Transfer students who have demonstrated successful completion (on an official transcript) of the following General Education areas </a:t>
            </a:r>
          </a:p>
          <a:p>
            <a:pPr lvl="1"/>
            <a:r>
              <a:rPr lang="en-US" sz="2400" dirty="0"/>
              <a:t>A.2 – </a:t>
            </a:r>
            <a:r>
              <a:rPr lang="en-US" sz="2400" dirty="0" smtClean="0"/>
              <a:t>Written Communication </a:t>
            </a:r>
            <a:endParaRPr lang="en-US" sz="2400" dirty="0"/>
          </a:p>
          <a:p>
            <a:pPr lvl="1"/>
            <a:r>
              <a:rPr lang="en-US" sz="2400" dirty="0"/>
              <a:t>B.4 – Quantitative Reasoning (Math)</a:t>
            </a:r>
          </a:p>
          <a:p>
            <a:pPr marL="0" lvl="1" indent="0">
              <a:buNone/>
            </a:pPr>
            <a:r>
              <a:rPr lang="en-US" sz="2400" dirty="0"/>
              <a:t>will receive exemptions from the English Placement Test (EPT) and the Entry Level Math (ELM). </a:t>
            </a:r>
          </a:p>
          <a:p>
            <a:pPr marL="0" lvl="1" indent="0">
              <a:buNone/>
            </a:pPr>
            <a:endParaRPr lang="en-US" sz="1000" dirty="0"/>
          </a:p>
          <a:p>
            <a:pPr marL="0" lvl="1" indent="0">
              <a:buNone/>
            </a:pPr>
            <a:r>
              <a:rPr lang="en-US" sz="2400" dirty="0"/>
              <a:t>Both must be completed with a </a:t>
            </a:r>
            <a:r>
              <a:rPr lang="en-US" sz="2400" dirty="0" smtClean="0"/>
              <a:t>C </a:t>
            </a:r>
            <a:r>
              <a:rPr lang="en-US" sz="2400" dirty="0"/>
              <a:t>or better. </a:t>
            </a:r>
          </a:p>
          <a:p>
            <a:pPr marL="0" lvl="1" indent="0">
              <a:buNone/>
            </a:pPr>
            <a:endParaRPr lang="en-US" sz="1000" dirty="0"/>
          </a:p>
          <a:p>
            <a:pPr marL="0" lvl="1" indent="0">
              <a:buNone/>
            </a:pPr>
            <a:r>
              <a:rPr lang="en-US" sz="2400" dirty="0"/>
              <a:t>Until official transcripts are received, EPT &amp; ELM will continue to show on your “To Do List</a:t>
            </a:r>
            <a:r>
              <a:rPr lang="en-US" sz="2400" dirty="0" smtClean="0"/>
              <a:t>.”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4423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Reminders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48006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Consider ALL coursework when pre-advising, including AP work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70 unit community college maximum toward earned units for degree. Units taken after the 70 still count toward GPA and will clear content for degree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Transfer GPA = ALL transferable coursework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Consider repeats of ‘D’ grades when counting a student’s units. Units cannot be counted more than once so be sure to “remove” the units from calculations for earned units. Still count in GPA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If student has attended more than one non-local institution, group those units together. Same applies to attending more than one local college.</a:t>
            </a:r>
          </a:p>
        </p:txBody>
      </p:sp>
    </p:spTree>
    <p:extLst>
      <p:ext uri="{BB962C8B-B14F-4D97-AF65-F5344CB8AC3E}">
        <p14:creationId xmlns:p14="http://schemas.microsoft.com/office/powerpoint/2010/main" val="40635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Transfer Admissions Advisors Contact Information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382000" cy="5105400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endParaRPr lang="en-US" u="sng" dirty="0"/>
          </a:p>
          <a:p>
            <a:pPr marL="114300" indent="0">
              <a:buNone/>
            </a:pPr>
            <a:r>
              <a:rPr lang="en-US" u="sng" dirty="0" smtClean="0"/>
              <a:t>Based on student’s last name</a:t>
            </a:r>
          </a:p>
          <a:p>
            <a:pPr marL="114300" indent="0">
              <a:buNone/>
            </a:pPr>
            <a:endParaRPr lang="en-US" sz="1400" u="sng" dirty="0" smtClean="0"/>
          </a:p>
          <a:p>
            <a:r>
              <a:rPr lang="en-US" dirty="0" smtClean="0"/>
              <a:t>A </a:t>
            </a:r>
            <a:r>
              <a:rPr lang="en-US" dirty="0"/>
              <a:t>- C    </a:t>
            </a:r>
            <a:r>
              <a:rPr lang="en-US" dirty="0" smtClean="0"/>
              <a:t>   Lynn </a:t>
            </a:r>
            <a:r>
              <a:rPr lang="en-US" dirty="0" err="1" smtClean="0"/>
              <a:t>Pappace</a:t>
            </a:r>
            <a:r>
              <a:rPr lang="en-US" dirty="0" smtClean="0"/>
              <a:t>     </a:t>
            </a:r>
            <a:r>
              <a:rPr lang="en-US" u="sng" dirty="0" smtClean="0">
                <a:hlinkClick r:id="rId2"/>
              </a:rPr>
              <a:t>lpappace@csufresno.edu</a:t>
            </a:r>
            <a:r>
              <a:rPr lang="en-US" dirty="0" smtClean="0"/>
              <a:t>     (559)278-6084</a:t>
            </a:r>
            <a:endParaRPr lang="en-US" dirty="0"/>
          </a:p>
          <a:p>
            <a:r>
              <a:rPr lang="en-US" dirty="0"/>
              <a:t>D - H   </a:t>
            </a:r>
            <a:r>
              <a:rPr lang="en-US" dirty="0" smtClean="0"/>
              <a:t>   Pam Weiner        </a:t>
            </a:r>
            <a:r>
              <a:rPr lang="en-US" u="sng" dirty="0" smtClean="0">
                <a:hlinkClick r:id="rId3"/>
              </a:rPr>
              <a:t>pweiner@csufresno.edu</a:t>
            </a:r>
            <a:r>
              <a:rPr lang="en-US" dirty="0"/>
              <a:t> </a:t>
            </a:r>
            <a:r>
              <a:rPr lang="en-US" dirty="0" smtClean="0"/>
              <a:t>      (559)278-6107</a:t>
            </a:r>
            <a:endParaRPr lang="en-US" dirty="0"/>
          </a:p>
          <a:p>
            <a:r>
              <a:rPr lang="en-US" dirty="0"/>
              <a:t>I - M    </a:t>
            </a:r>
            <a:r>
              <a:rPr lang="en-US" dirty="0" smtClean="0"/>
              <a:t>   Pang Thao           </a:t>
            </a:r>
            <a:r>
              <a:rPr lang="en-US" u="sng" dirty="0" smtClean="0">
                <a:hlinkClick r:id="rId4"/>
              </a:rPr>
              <a:t>pangt@csufresno.edu</a:t>
            </a:r>
            <a:r>
              <a:rPr lang="en-US" dirty="0"/>
              <a:t> </a:t>
            </a:r>
            <a:r>
              <a:rPr lang="en-US" dirty="0" smtClean="0"/>
              <a:t>          (559)278-6086</a:t>
            </a:r>
            <a:endParaRPr lang="en-US" dirty="0"/>
          </a:p>
          <a:p>
            <a:r>
              <a:rPr lang="es-MX" dirty="0"/>
              <a:t>N-SAL   </a:t>
            </a:r>
            <a:r>
              <a:rPr lang="es-MX" dirty="0" smtClean="0"/>
              <a:t>  </a:t>
            </a:r>
            <a:r>
              <a:rPr lang="es-MX" dirty="0" err="1" smtClean="0"/>
              <a:t>Maria</a:t>
            </a:r>
            <a:r>
              <a:rPr lang="es-MX" dirty="0" smtClean="0"/>
              <a:t> Wilson     </a:t>
            </a:r>
            <a:r>
              <a:rPr lang="es-MX" u="sng" dirty="0" smtClean="0">
                <a:hlinkClick r:id="rId5"/>
              </a:rPr>
              <a:t>marwilson@csufresno.edu</a:t>
            </a:r>
            <a:r>
              <a:rPr lang="es-MX" dirty="0"/>
              <a:t>	</a:t>
            </a:r>
            <a:r>
              <a:rPr lang="es-MX" dirty="0" smtClean="0"/>
              <a:t>(559)278-6688</a:t>
            </a:r>
            <a:endParaRPr lang="en-US" dirty="0"/>
          </a:p>
          <a:p>
            <a:r>
              <a:rPr lang="en-US" dirty="0"/>
              <a:t>SAM-Z   </a:t>
            </a:r>
            <a:r>
              <a:rPr lang="en-US" dirty="0" smtClean="0"/>
              <a:t> Kelli  Cato           </a:t>
            </a:r>
            <a:r>
              <a:rPr lang="en-US" u="sng" dirty="0" smtClean="0">
                <a:hlinkClick r:id="rId6"/>
              </a:rPr>
              <a:t>kcato@csufresno.edu</a:t>
            </a:r>
            <a:r>
              <a:rPr lang="en-US" dirty="0"/>
              <a:t>	</a:t>
            </a:r>
            <a:r>
              <a:rPr lang="en-US" dirty="0" smtClean="0"/>
              <a:t>(559)278-6089</a:t>
            </a:r>
          </a:p>
          <a:p>
            <a:endParaRPr lang="en-US" sz="1200" dirty="0"/>
          </a:p>
          <a:p>
            <a:r>
              <a:rPr lang="en-US" dirty="0" smtClean="0"/>
              <a:t>All College of Engineering applicants (regardless of last name)                                   Ambar Alvarez Soto	       </a:t>
            </a:r>
            <a:r>
              <a:rPr lang="en-US" dirty="0" smtClean="0">
                <a:hlinkClick r:id="rId7"/>
              </a:rPr>
              <a:t>ambara@csufresno.edu</a:t>
            </a:r>
            <a:r>
              <a:rPr lang="en-US" dirty="0" smtClean="0"/>
              <a:t> 	(559)278-6098</a:t>
            </a:r>
          </a:p>
          <a:p>
            <a:endParaRPr lang="en-US" dirty="0" smtClean="0"/>
          </a:p>
          <a:p>
            <a:r>
              <a:rPr lang="en-US" dirty="0" smtClean="0"/>
              <a:t>Beginning January 2016, Transfer Admissions Advisors will review applications by College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479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1143000"/>
          </a:xfrm>
        </p:spPr>
        <p:txBody>
          <a:bodyPr/>
          <a:lstStyle/>
          <a:p>
            <a:r>
              <a:rPr lang="en-US" sz="3600" dirty="0" smtClean="0"/>
              <a:t>Updates since Fall 2015 admissions cycle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305800" cy="4800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Impaction</a:t>
            </a:r>
          </a:p>
          <a:p>
            <a:pPr lvl="1"/>
            <a:r>
              <a:rPr lang="en-US" dirty="0" smtClean="0"/>
              <a:t>Beginning with the fall 2016 admission cycle, Fresno State is program and university impacted</a:t>
            </a:r>
          </a:p>
          <a:p>
            <a:r>
              <a:rPr lang="en-US" sz="2400" dirty="0" smtClean="0"/>
              <a:t>SB 1440</a:t>
            </a:r>
          </a:p>
          <a:p>
            <a:pPr lvl="1"/>
            <a:r>
              <a:rPr lang="en-US" sz="1600" dirty="0" smtClean="0"/>
              <a:t>.1 </a:t>
            </a:r>
            <a:r>
              <a:rPr lang="en-US" sz="1600" dirty="0" err="1"/>
              <a:t>gpa</a:t>
            </a:r>
            <a:r>
              <a:rPr lang="en-US" sz="1600" dirty="0"/>
              <a:t> bump instead of .2 for SB 1440 students (beginning with fall 2016)</a:t>
            </a:r>
          </a:p>
          <a:p>
            <a:pPr lvl="1"/>
            <a:r>
              <a:rPr lang="en-US" sz="1600" dirty="0"/>
              <a:t>Verification can be done online at </a:t>
            </a:r>
            <a:r>
              <a:rPr lang="en-US" sz="1600" dirty="0">
                <a:hlinkClick r:id="rId2"/>
              </a:rPr>
              <a:t>https</a:t>
            </a:r>
            <a:r>
              <a:rPr lang="en-US" sz="1600">
                <a:hlinkClick r:id="rId2"/>
              </a:rPr>
              <a:t>://</a:t>
            </a:r>
            <a:r>
              <a:rPr lang="en-US" sz="1600" smtClean="0">
                <a:hlinkClick r:id="rId2"/>
              </a:rPr>
              <a:t>adtverify.calstate.edu/adtu/faces/Welcome.jsf</a:t>
            </a:r>
            <a:endParaRPr lang="en-US" sz="1600" dirty="0" smtClean="0"/>
          </a:p>
          <a:p>
            <a:r>
              <a:rPr lang="en-US" sz="2400" dirty="0" smtClean="0"/>
              <a:t>Accept/Decline and Mandatory Dog Days Orientation </a:t>
            </a:r>
          </a:p>
          <a:p>
            <a:r>
              <a:rPr lang="en-US" sz="2400" dirty="0" smtClean="0"/>
              <a:t>Final Unofficial Grade Form </a:t>
            </a:r>
          </a:p>
          <a:p>
            <a:r>
              <a:rPr lang="en-US" sz="2400" dirty="0" smtClean="0"/>
              <a:t>AP scores no longer prevent a student’s file from becoming complete. If AP scores are needed for admission, they still  need to be submitted by February 15, 2016	</a:t>
            </a:r>
          </a:p>
          <a:p>
            <a:pPr marL="0" lvl="1" indent="0">
              <a:buNone/>
            </a:pP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408063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algn="ctr" eaLnBrk="1" hangingPunct="1"/>
            <a:r>
              <a:rPr lang="en-US" altLang="en-US" dirty="0" smtClean="0"/>
              <a:t>Questions?	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117088" y="1143000"/>
            <a:ext cx="8153400" cy="4495800"/>
          </a:xfrm>
        </p:spPr>
        <p:txBody>
          <a:bodyPr>
            <a:normAutofit/>
          </a:bodyPr>
          <a:lstStyle/>
          <a:p>
            <a:pPr marL="111125" indent="3175" eaLnBrk="1" hangingPunct="1">
              <a:buFont typeface="Wingdings" pitchFamily="2" charset="2"/>
              <a:buNone/>
            </a:pPr>
            <a:r>
              <a:rPr lang="en-US" altLang="en-US" sz="3200" dirty="0" smtClean="0"/>
              <a:t>Admissions &amp; Records - </a:t>
            </a:r>
            <a:r>
              <a:rPr lang="en-US" altLang="en-US" dirty="0" err="1" smtClean="0"/>
              <a:t>Joyal</a:t>
            </a:r>
            <a:r>
              <a:rPr lang="en-US" altLang="en-US" dirty="0" smtClean="0"/>
              <a:t> Administration Building </a:t>
            </a:r>
          </a:p>
          <a:p>
            <a:pPr marL="111125" indent="3175">
              <a:buNone/>
            </a:pPr>
            <a:r>
              <a:rPr lang="en-US" altLang="en-US" dirty="0"/>
              <a:t>(559) 278-2261 – Admissions Service Windows </a:t>
            </a:r>
            <a:endParaRPr lang="en-US" altLang="en-US" dirty="0" smtClean="0"/>
          </a:p>
          <a:p>
            <a:pPr marL="111125" indent="3175" eaLnBrk="1" hangingPunct="1">
              <a:buFont typeface="Wingdings" pitchFamily="2" charset="2"/>
              <a:buNone/>
            </a:pPr>
            <a:r>
              <a:rPr lang="en-US" altLang="en-US" dirty="0" smtClean="0"/>
              <a:t>admissions@csufresno.edu</a:t>
            </a:r>
          </a:p>
          <a:p>
            <a:pPr>
              <a:buNone/>
            </a:pPr>
            <a:r>
              <a:rPr lang="en-US" altLang="en-US" dirty="0" smtClean="0"/>
              <a:t>Monday </a:t>
            </a:r>
            <a:r>
              <a:rPr lang="en-US" altLang="en-US" dirty="0"/>
              <a:t>– Friday: 8am – </a:t>
            </a:r>
            <a:r>
              <a:rPr lang="en-US" altLang="en-US" dirty="0" smtClean="0"/>
              <a:t>5pm</a:t>
            </a:r>
            <a:endParaRPr lang="en-US" altLang="en-US" dirty="0"/>
          </a:p>
          <a:p>
            <a:pPr>
              <a:buNone/>
            </a:pPr>
            <a:endParaRPr lang="en-US" altLang="en-US" sz="1100" dirty="0"/>
          </a:p>
          <a:p>
            <a:pPr eaLnBrk="1" hangingPunct="1">
              <a:buFont typeface="Wingdings" pitchFamily="2" charset="2"/>
              <a:buNone/>
            </a:pPr>
            <a:endParaRPr lang="en-US" altLang="en-US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5878034"/>
            <a:ext cx="2917744" cy="762000"/>
          </a:xfrm>
          <a:prstGeom prst="rect">
            <a:avLst/>
          </a:prstGeom>
        </p:spPr>
      </p:pic>
      <p:pic>
        <p:nvPicPr>
          <p:cNvPr id="6" name="Picture 4" descr="AN00066_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39390" y="5841211"/>
            <a:ext cx="5029200" cy="7858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7" name="Explosion 1 6"/>
          <p:cNvSpPr/>
          <p:nvPr/>
        </p:nvSpPr>
        <p:spPr>
          <a:xfrm>
            <a:off x="5148067" y="2482378"/>
            <a:ext cx="2940363" cy="222738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Transcripts for          FALL 2016 admission consideration DUE February 15</a:t>
            </a:r>
            <a:r>
              <a:rPr lang="en-US" sz="1200" baseline="30000" dirty="0" smtClean="0"/>
              <a:t>th</a:t>
            </a:r>
            <a:r>
              <a:rPr lang="en-US" sz="1200" dirty="0" smtClean="0"/>
              <a:t> 2016</a:t>
            </a:r>
          </a:p>
        </p:txBody>
      </p:sp>
      <p:sp>
        <p:nvSpPr>
          <p:cNvPr id="8" name="Explosion 1 7"/>
          <p:cNvSpPr/>
          <p:nvPr/>
        </p:nvSpPr>
        <p:spPr>
          <a:xfrm>
            <a:off x="139390" y="2895600"/>
            <a:ext cx="3518210" cy="25146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Transcripts for SPRING 2016 admission  </a:t>
            </a:r>
            <a:r>
              <a:rPr lang="en-US" sz="1200" b="1" dirty="0" smtClean="0"/>
              <a:t>DUE January 29</a:t>
            </a:r>
            <a:r>
              <a:rPr lang="en-US" sz="1200" b="1" baseline="30000" dirty="0" smtClean="0"/>
              <a:t>th</a:t>
            </a:r>
            <a:r>
              <a:rPr lang="en-US" sz="1200" b="1" dirty="0" smtClean="0"/>
              <a:t> </a:t>
            </a:r>
          </a:p>
          <a:p>
            <a:pPr algn="ctr"/>
            <a:r>
              <a:rPr lang="en-US" sz="1200" dirty="0" smtClean="0"/>
              <a:t>(</a:t>
            </a:r>
            <a:r>
              <a:rPr lang="en-US" sz="1200" b="1" dirty="0" smtClean="0"/>
              <a:t>must</a:t>
            </a:r>
            <a:r>
              <a:rPr lang="en-US" sz="1200" dirty="0" smtClean="0"/>
              <a:t> include final fall 2015 grades and ADT posted)</a:t>
            </a:r>
          </a:p>
        </p:txBody>
      </p:sp>
    </p:spTree>
    <p:extLst>
      <p:ext uri="{BB962C8B-B14F-4D97-AF65-F5344CB8AC3E}">
        <p14:creationId xmlns:p14="http://schemas.microsoft.com/office/powerpoint/2010/main" val="190938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Spring 2016 admissions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5029200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August </a:t>
            </a:r>
            <a:r>
              <a:rPr lang="en-US" b="1" dirty="0"/>
              <a:t>1-31</a:t>
            </a:r>
            <a:r>
              <a:rPr lang="en-US" b="1" baseline="30000" dirty="0"/>
              <a:t>st</a:t>
            </a:r>
            <a:r>
              <a:rPr lang="en-US" dirty="0"/>
              <a:t> – Application filing period – received close to 1,000 applications </a:t>
            </a:r>
            <a:endParaRPr lang="en-US" dirty="0" smtClean="0"/>
          </a:p>
          <a:p>
            <a:r>
              <a:rPr lang="en-US" b="1" dirty="0" smtClean="0"/>
              <a:t>September </a:t>
            </a:r>
            <a:r>
              <a:rPr lang="en-US" b="1" dirty="0"/>
              <a:t>15</a:t>
            </a:r>
            <a:r>
              <a:rPr lang="en-US" b="1" baseline="30000" dirty="0"/>
              <a:t>th</a:t>
            </a:r>
            <a:r>
              <a:rPr lang="en-US" dirty="0"/>
              <a:t> – Document deadline – FIRM deadline</a:t>
            </a:r>
          </a:p>
          <a:p>
            <a:r>
              <a:rPr lang="en-US" b="1" dirty="0"/>
              <a:t>October </a:t>
            </a:r>
            <a:r>
              <a:rPr lang="en-US" b="1" dirty="0" smtClean="0"/>
              <a:t>1- November </a:t>
            </a:r>
            <a:r>
              <a:rPr lang="en-US" b="1" dirty="0"/>
              <a:t>30</a:t>
            </a:r>
            <a:r>
              <a:rPr lang="en-US" b="1" baseline="30000" dirty="0"/>
              <a:t>th</a:t>
            </a:r>
            <a:r>
              <a:rPr lang="en-US" dirty="0"/>
              <a:t> – Accept/Decline </a:t>
            </a:r>
          </a:p>
          <a:p>
            <a:r>
              <a:rPr lang="en-US" b="1" dirty="0">
                <a:solidFill>
                  <a:srgbClr val="FF0000"/>
                </a:solidFill>
              </a:rPr>
              <a:t>October 31</a:t>
            </a:r>
            <a:r>
              <a:rPr lang="en-US" b="1" baseline="30000" dirty="0">
                <a:solidFill>
                  <a:srgbClr val="FF0000"/>
                </a:solidFill>
              </a:rPr>
              <a:t>st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– ADT Verifications Due </a:t>
            </a:r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    Preferred </a:t>
            </a:r>
            <a:r>
              <a:rPr lang="en-US" dirty="0"/>
              <a:t>method = ADT </a:t>
            </a:r>
            <a:r>
              <a:rPr lang="en-US" dirty="0" err="1"/>
              <a:t>eVerify</a:t>
            </a:r>
            <a:r>
              <a:rPr lang="en-US" dirty="0"/>
              <a:t> website</a:t>
            </a:r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    Will </a:t>
            </a:r>
            <a:r>
              <a:rPr lang="en-US" dirty="0"/>
              <a:t>accept hard copy form from community colleges (mail, fax, etc.)</a:t>
            </a:r>
          </a:p>
          <a:p>
            <a:r>
              <a:rPr lang="en-US" b="1" dirty="0" smtClean="0"/>
              <a:t>November </a:t>
            </a:r>
            <a:r>
              <a:rPr lang="en-US" dirty="0"/>
              <a:t>– Transfer </a:t>
            </a:r>
            <a:r>
              <a:rPr lang="en-US" dirty="0" smtClean="0"/>
              <a:t>evaluations </a:t>
            </a:r>
            <a:r>
              <a:rPr lang="en-US" dirty="0"/>
              <a:t>for admitted students who accepted their </a:t>
            </a:r>
            <a:r>
              <a:rPr lang="en-US" dirty="0" smtClean="0"/>
              <a:t>admission and registered for Dog Days</a:t>
            </a:r>
            <a:endParaRPr lang="en-US" dirty="0"/>
          </a:p>
          <a:p>
            <a:r>
              <a:rPr lang="en-US" b="1" dirty="0"/>
              <a:t>December 3 </a:t>
            </a:r>
            <a:r>
              <a:rPr lang="en-US" b="1" dirty="0" smtClean="0"/>
              <a:t>and 4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smtClean="0"/>
              <a:t>Mandatory Dog </a:t>
            </a:r>
            <a:r>
              <a:rPr lang="en-US" dirty="0"/>
              <a:t>Days </a:t>
            </a:r>
            <a:r>
              <a:rPr lang="en-US" dirty="0" smtClean="0"/>
              <a:t>sessions (choose one)</a:t>
            </a:r>
            <a:endParaRPr lang="en-US" dirty="0"/>
          </a:p>
          <a:p>
            <a:r>
              <a:rPr lang="en-US" b="1" dirty="0"/>
              <a:t>Late December &amp; Early January</a:t>
            </a:r>
            <a:r>
              <a:rPr lang="en-US" dirty="0"/>
              <a:t> – update records with AA-T/AS-T degrees in Education Panel and appropriate code in </a:t>
            </a:r>
            <a:r>
              <a:rPr lang="en-US" dirty="0" err="1"/>
              <a:t>u.achieve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January 29</a:t>
            </a:r>
            <a:r>
              <a:rPr lang="en-US" b="1" baseline="30000" dirty="0" smtClean="0">
                <a:solidFill>
                  <a:srgbClr val="FF0000"/>
                </a:solidFill>
              </a:rPr>
              <a:t>th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– Deadline to receive official transcripts with AA-T/AS-T posted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56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smtClean="0"/>
              <a:t>Final Unofficial Grade Form                  (used for spring admissions)</a:t>
            </a:r>
            <a:endParaRPr lang="en-US" sz="36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411069"/>
            <a:ext cx="4303582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533400" y="6211669"/>
            <a:ext cx="7162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Form can be found at </a:t>
            </a:r>
            <a:r>
              <a:rPr lang="en-US" dirty="0" smtClean="0">
                <a:hlinkClick r:id="rId3"/>
              </a:rPr>
              <a:t>http://www.fresnostate.edu/studentaffairs/are/forms/index.html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55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4000" dirty="0" smtClean="0"/>
              <a:t>Transfer Admission Requirements</a:t>
            </a:r>
            <a:br>
              <a:rPr lang="en-US" altLang="en-US" sz="4000" dirty="0" smtClean="0"/>
            </a:br>
            <a:r>
              <a:rPr lang="en-US" altLang="en-US" sz="4000" dirty="0" smtClean="0"/>
              <a:t>Fall 2016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Minimum Requirements</a:t>
            </a: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342900" lvl="1" indent="-342900"/>
            <a:r>
              <a:rPr lang="en-US" altLang="en-US" dirty="0" smtClean="0"/>
              <a:t>60 </a:t>
            </a:r>
            <a:r>
              <a:rPr lang="en-US" altLang="en-US" dirty="0" smtClean="0">
                <a:solidFill>
                  <a:schemeClr val="tx2"/>
                </a:solidFill>
              </a:rPr>
              <a:t>transferable </a:t>
            </a:r>
            <a:r>
              <a:rPr lang="en-US" altLang="en-US" dirty="0" smtClean="0"/>
              <a:t>units</a:t>
            </a:r>
          </a:p>
          <a:p>
            <a:pPr marL="342900" lvl="1" indent="-342900"/>
            <a:r>
              <a:rPr lang="en-US" altLang="en-US" dirty="0" smtClean="0"/>
              <a:t>30 units completed in CSU GE </a:t>
            </a:r>
            <a:endParaRPr lang="en-US" altLang="en-US" dirty="0"/>
          </a:p>
          <a:p>
            <a:pPr marL="0" lvl="1" indent="0">
              <a:buNone/>
            </a:pPr>
            <a:r>
              <a:rPr lang="en-US" altLang="en-US" dirty="0" smtClean="0"/>
              <a:t> ‘C’ or better in the following:</a:t>
            </a:r>
          </a:p>
          <a:p>
            <a:pPr marL="0" lvl="1" indent="0">
              <a:buNone/>
            </a:pPr>
            <a:r>
              <a:rPr lang="en-US" altLang="en-US" dirty="0" smtClean="0"/>
              <a:t>     A.1 – Oral Communication </a:t>
            </a:r>
          </a:p>
          <a:p>
            <a:pPr marL="0" lvl="1" indent="0">
              <a:buNone/>
            </a:pPr>
            <a:r>
              <a:rPr lang="en-US" altLang="en-US" dirty="0"/>
              <a:t> </a:t>
            </a:r>
            <a:r>
              <a:rPr lang="en-US" altLang="en-US" dirty="0" smtClean="0"/>
              <a:t>    A.2 – English Composition </a:t>
            </a:r>
          </a:p>
          <a:p>
            <a:pPr marL="0" lvl="1" indent="0">
              <a:buNone/>
            </a:pPr>
            <a:r>
              <a:rPr lang="en-US" altLang="en-US" dirty="0"/>
              <a:t> </a:t>
            </a:r>
            <a:r>
              <a:rPr lang="en-US" altLang="en-US" dirty="0" smtClean="0"/>
              <a:t>    A.3 – Critical Thinking </a:t>
            </a:r>
          </a:p>
          <a:p>
            <a:pPr marL="0" lvl="1" indent="0">
              <a:buNone/>
            </a:pPr>
            <a:r>
              <a:rPr lang="en-US" altLang="en-US" dirty="0"/>
              <a:t> </a:t>
            </a:r>
            <a:r>
              <a:rPr lang="en-US" altLang="en-US" dirty="0" smtClean="0"/>
              <a:t>    B.4 – Quantitative Reasoning</a:t>
            </a:r>
          </a:p>
          <a:p>
            <a:pPr marL="342900" lvl="1" indent="-342900"/>
            <a:r>
              <a:rPr lang="en-US" altLang="en-US" dirty="0" smtClean="0"/>
              <a:t>2.2 GPA or higher in all transferable units attempted</a:t>
            </a:r>
          </a:p>
          <a:p>
            <a:pPr marL="342900" lvl="1" indent="-342900"/>
            <a:r>
              <a:rPr lang="en-US" altLang="en-US" dirty="0" smtClean="0"/>
              <a:t>Good standing at last institution</a:t>
            </a:r>
          </a:p>
          <a:p>
            <a:pPr lvl="1" eaLnBrk="1" hangingPunct="1">
              <a:buFontTx/>
              <a:buNone/>
            </a:pPr>
            <a:endParaRPr lang="en-US" altLang="en-US" sz="1600" b="1" dirty="0" smtClean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Local vs Non-local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>
          <a:xfrm>
            <a:off x="4419600" y="2174874"/>
            <a:ext cx="3657600" cy="445452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Transfer applicants with </a:t>
            </a:r>
            <a:r>
              <a:rPr lang="en-US" b="1" dirty="0" smtClean="0"/>
              <a:t>majority</a:t>
            </a:r>
            <a:r>
              <a:rPr lang="en-US" dirty="0" smtClean="0"/>
              <a:t> of units outside the local service area will be considered on a space available basis if they have a minimum </a:t>
            </a:r>
            <a:r>
              <a:rPr lang="en-US" dirty="0" smtClean="0">
                <a:solidFill>
                  <a:schemeClr val="tx2"/>
                </a:solidFill>
              </a:rPr>
              <a:t>2.70 </a:t>
            </a:r>
            <a:r>
              <a:rPr lang="en-US" dirty="0" smtClean="0"/>
              <a:t>GPA or higher in all transfer work and meet minimum admission requirements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Local area colleges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Clovis Community College</a:t>
            </a:r>
            <a:endParaRPr lang="en-US" dirty="0"/>
          </a:p>
          <a:p>
            <a:pPr lvl="1"/>
            <a:r>
              <a:rPr lang="en-US" dirty="0" smtClean="0"/>
              <a:t>College </a:t>
            </a:r>
            <a:r>
              <a:rPr lang="en-US" dirty="0"/>
              <a:t>of the </a:t>
            </a:r>
            <a:r>
              <a:rPr lang="en-US" dirty="0" smtClean="0"/>
              <a:t>Sequoias </a:t>
            </a:r>
          </a:p>
          <a:p>
            <a:pPr lvl="1"/>
            <a:r>
              <a:rPr lang="en-US" dirty="0" smtClean="0"/>
              <a:t>Fresno City College</a:t>
            </a:r>
          </a:p>
          <a:p>
            <a:pPr lvl="1"/>
            <a:r>
              <a:rPr lang="en-US" dirty="0" smtClean="0"/>
              <a:t>Merced College</a:t>
            </a:r>
          </a:p>
          <a:p>
            <a:pPr lvl="1"/>
            <a:r>
              <a:rPr lang="en-US" dirty="0" smtClean="0"/>
              <a:t>Modesto Junior College</a:t>
            </a:r>
          </a:p>
          <a:p>
            <a:pPr lvl="1"/>
            <a:r>
              <a:rPr lang="en-US" dirty="0" smtClean="0"/>
              <a:t>Reedley College</a:t>
            </a:r>
          </a:p>
          <a:p>
            <a:pPr lvl="1"/>
            <a:r>
              <a:rPr lang="en-US" dirty="0" smtClean="0"/>
              <a:t>West Hills College </a:t>
            </a:r>
          </a:p>
        </p:txBody>
      </p:sp>
    </p:spTree>
    <p:extLst>
      <p:ext uri="{BB962C8B-B14F-4D97-AF65-F5344CB8AC3E}">
        <p14:creationId xmlns:p14="http://schemas.microsoft.com/office/powerpoint/2010/main" val="312371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smtClean="0"/>
              <a:t>What we look for in Golden 4 courses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371600"/>
            <a:ext cx="8610600" cy="5029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A1 – Oral Communication</a:t>
            </a:r>
          </a:p>
          <a:p>
            <a:pPr lvl="1"/>
            <a:r>
              <a:rPr lang="en-US" dirty="0" smtClean="0"/>
              <a:t>3 speeches</a:t>
            </a:r>
          </a:p>
          <a:p>
            <a:pPr lvl="1"/>
            <a:r>
              <a:rPr lang="en-US" dirty="0" smtClean="0"/>
              <a:t>No combination courses (includes interpersonal)</a:t>
            </a:r>
          </a:p>
          <a:p>
            <a:pPr lvl="1"/>
            <a:r>
              <a:rPr lang="en-US" dirty="0" smtClean="0"/>
              <a:t>No professional communication courses</a:t>
            </a:r>
          </a:p>
          <a:p>
            <a:r>
              <a:rPr lang="en-US" dirty="0" smtClean="0"/>
              <a:t>A2 – Written Communication</a:t>
            </a:r>
          </a:p>
          <a:p>
            <a:pPr lvl="1"/>
            <a:r>
              <a:rPr lang="en-US" dirty="0" smtClean="0"/>
              <a:t>Research component, at least 3 formal papers</a:t>
            </a:r>
          </a:p>
          <a:p>
            <a:pPr lvl="1"/>
            <a:r>
              <a:rPr lang="en-US" dirty="0" smtClean="0"/>
              <a:t>Meets lower division writing requirement for regionally accredited university</a:t>
            </a:r>
          </a:p>
          <a:p>
            <a:pPr lvl="1"/>
            <a:r>
              <a:rPr lang="en-US" dirty="0" smtClean="0"/>
              <a:t>Critical reading, writing as a process (multiple drafts), expository</a:t>
            </a:r>
          </a:p>
          <a:p>
            <a:r>
              <a:rPr lang="en-US" dirty="0" smtClean="0"/>
              <a:t>A3 – Critical Thinking</a:t>
            </a:r>
          </a:p>
          <a:p>
            <a:pPr lvl="1"/>
            <a:r>
              <a:rPr lang="en-US" dirty="0" smtClean="0"/>
              <a:t>Reason, analyze, fallacies, factual conclusions</a:t>
            </a:r>
          </a:p>
          <a:p>
            <a:pPr lvl="1"/>
            <a:r>
              <a:rPr lang="en-US" dirty="0" smtClean="0"/>
              <a:t>Understand logic, inductive/deductive processes, formal/informal arguments</a:t>
            </a:r>
          </a:p>
          <a:p>
            <a:r>
              <a:rPr lang="en-US" dirty="0" smtClean="0"/>
              <a:t>B4 – Quantitative Reasoning</a:t>
            </a:r>
          </a:p>
          <a:p>
            <a:pPr lvl="1"/>
            <a:r>
              <a:rPr lang="en-US" dirty="0" smtClean="0"/>
              <a:t>STATED prerequisite of intermediate algebra or 2 years of high school </a:t>
            </a:r>
            <a:r>
              <a:rPr lang="en-US" u="sng" dirty="0" smtClean="0"/>
              <a:t>algebra</a:t>
            </a:r>
            <a:r>
              <a:rPr lang="en-US" dirty="0" smtClean="0"/>
              <a:t>, not 2 years of high school math</a:t>
            </a:r>
          </a:p>
        </p:txBody>
      </p:sp>
    </p:spTree>
    <p:extLst>
      <p:ext uri="{BB962C8B-B14F-4D97-AF65-F5344CB8AC3E}">
        <p14:creationId xmlns:p14="http://schemas.microsoft.com/office/powerpoint/2010/main" val="1869244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Admissions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10600" cy="4952999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dirty="0" smtClean="0">
                <a:solidFill>
                  <a:schemeClr val="bg2"/>
                </a:solidFill>
              </a:rPr>
              <a:t>APPLY						       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OCT 1- NOV 30</a:t>
            </a:r>
            <a:r>
              <a:rPr lang="en-US" dirty="0" smtClean="0">
                <a:solidFill>
                  <a:schemeClr val="bg2"/>
                </a:solidFill>
              </a:rPr>
              <a:t>	</a:t>
            </a:r>
            <a:endParaRPr lang="en-US" dirty="0" smtClean="0">
              <a:solidFill>
                <a:schemeClr val="tx2"/>
              </a:solidFill>
            </a:endParaRPr>
          </a:p>
          <a:p>
            <a:pPr lvl="0"/>
            <a:r>
              <a:rPr lang="en-US" dirty="0" smtClean="0"/>
              <a:t>Submit application on www.csumentor.edu during the application     period of October 1-November 30</a:t>
            </a:r>
          </a:p>
          <a:p>
            <a:pPr lvl="0"/>
            <a:r>
              <a:rPr lang="en-US" dirty="0" smtClean="0"/>
              <a:t>Students will receive a Letter of Acknowledgement via email and      hard copy within days of Fresno State receiving their application. The letter includes instructions  on how to set up a Fresno State email account and gain access to their Student Center</a:t>
            </a:r>
          </a:p>
          <a:p>
            <a:pPr marL="0" lvl="0" indent="0">
              <a:buNone/>
            </a:pPr>
            <a:endParaRPr lang="en-US" sz="800" dirty="0" smtClean="0">
              <a:solidFill>
                <a:schemeClr val="bg2"/>
              </a:solidFill>
            </a:endParaRPr>
          </a:p>
          <a:p>
            <a:pPr marL="0" lvl="0" indent="0">
              <a:buNone/>
            </a:pPr>
            <a:r>
              <a:rPr lang="en-US" dirty="0" smtClean="0">
                <a:solidFill>
                  <a:schemeClr val="bg2"/>
                </a:solidFill>
              </a:rPr>
              <a:t>SEND				          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POSTMARKED BY FEB 15</a:t>
            </a:r>
            <a:r>
              <a:rPr lang="en-US" b="1" baseline="30000" dirty="0" smtClean="0">
                <a:solidFill>
                  <a:schemeClr val="tx2">
                    <a:lumMod val="75000"/>
                  </a:schemeClr>
                </a:solidFill>
              </a:rPr>
              <a:t>TH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2016</a:t>
            </a:r>
          </a:p>
          <a:p>
            <a:pPr lvl="0"/>
            <a:r>
              <a:rPr lang="en-US" dirty="0" smtClean="0"/>
              <a:t>Send ALL official documents (transcripts and residency forms) as requested on Student Center (my.fresnostate.edu) and submit the    $55 application fee or obtain a fee waiver by </a:t>
            </a:r>
            <a:r>
              <a:rPr lang="en-US" dirty="0" smtClean="0">
                <a:solidFill>
                  <a:srgbClr val="FF0000"/>
                </a:solidFill>
              </a:rPr>
              <a:t>FEBRUARY 15</a:t>
            </a:r>
            <a:r>
              <a:rPr lang="en-US" baseline="30000" dirty="0" smtClean="0">
                <a:solidFill>
                  <a:srgbClr val="FF0000"/>
                </a:solidFill>
              </a:rPr>
              <a:t>TH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AP scores need to be received on time if needed for admission</a:t>
            </a:r>
          </a:p>
          <a:p>
            <a:pPr lvl="0"/>
            <a:r>
              <a:rPr lang="en-US" dirty="0" smtClean="0"/>
              <a:t>Admissions &amp; Records, 5150 N. Maple Avenue JA 57, Fresno, CA  93740-8026</a:t>
            </a:r>
          </a:p>
          <a:p>
            <a:pPr marL="0" lvl="0" indent="0">
              <a:buNone/>
            </a:pPr>
            <a:endParaRPr lang="en-US" dirty="0" smtClean="0"/>
          </a:p>
          <a:p>
            <a:pPr marL="0" lv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67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Admissions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686800" cy="480060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 smtClean="0">
                <a:solidFill>
                  <a:schemeClr val="bg2"/>
                </a:solidFill>
              </a:rPr>
              <a:t>REVIEW				   	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smtClean="0">
                <a:solidFill>
                  <a:schemeClr val="bg2"/>
                </a:solidFill>
              </a:rPr>
              <a:t>       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JANUARY – APRIL 15</a:t>
            </a:r>
            <a:r>
              <a:rPr lang="en-US" baseline="30000" dirty="0" smtClean="0">
                <a:solidFill>
                  <a:schemeClr val="tx2">
                    <a:lumMod val="75000"/>
                  </a:schemeClr>
                </a:solidFill>
              </a:rPr>
              <a:t>TH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2"/>
                </a:solidFill>
              </a:rPr>
              <a:t>	                           </a:t>
            </a:r>
            <a:endParaRPr lang="en-US" dirty="0" smtClean="0">
              <a:solidFill>
                <a:schemeClr val="tx2"/>
              </a:solidFill>
            </a:endParaRPr>
          </a:p>
          <a:p>
            <a:pPr lvl="0"/>
            <a:r>
              <a:rPr lang="en-US" dirty="0" smtClean="0"/>
              <a:t>Admissions application and file will be reviewed after ALL necessary documents are received and the application is considered </a:t>
            </a:r>
            <a:r>
              <a:rPr lang="en-US" b="1" dirty="0" smtClean="0"/>
              <a:t>complete</a:t>
            </a:r>
          </a:p>
          <a:p>
            <a:pPr lvl="0"/>
            <a:r>
              <a:rPr lang="en-US" dirty="0" smtClean="0"/>
              <a:t>Both Fresno State email and Student Center should be continuously reviewed for updates and important correspondence</a:t>
            </a:r>
          </a:p>
          <a:p>
            <a:pPr marL="114300" lvl="0" indent="0">
              <a:buNone/>
            </a:pPr>
            <a:endParaRPr lang="en-US" dirty="0" smtClean="0"/>
          </a:p>
          <a:p>
            <a:pPr marL="114300" lvl="0" indent="0">
              <a:buNone/>
            </a:pPr>
            <a:endParaRPr lang="en-US" dirty="0" smtClean="0"/>
          </a:p>
          <a:p>
            <a:pPr marL="0" lvl="0" indent="0">
              <a:buNone/>
            </a:pPr>
            <a:r>
              <a:rPr lang="en-US" dirty="0" smtClean="0">
                <a:solidFill>
                  <a:schemeClr val="bg2"/>
                </a:solidFill>
              </a:rPr>
              <a:t>ACCEPT/DECLINE </a:t>
            </a:r>
            <a:r>
              <a:rPr lang="en-US" dirty="0">
                <a:solidFill>
                  <a:schemeClr val="bg2"/>
                </a:solidFill>
              </a:rPr>
              <a:t>		</a:t>
            </a:r>
            <a:r>
              <a:rPr lang="en-US" dirty="0" smtClean="0">
                <a:solidFill>
                  <a:schemeClr val="bg2"/>
                </a:solidFill>
              </a:rPr>
              <a:t>	    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MARCH 15</a:t>
            </a:r>
            <a:r>
              <a:rPr lang="en-US" baseline="30000" dirty="0" smtClean="0">
                <a:solidFill>
                  <a:schemeClr val="tx2">
                    <a:lumMod val="75000"/>
                  </a:schemeClr>
                </a:solidFill>
              </a:rPr>
              <a:t>TH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– JUNE 30</a:t>
            </a:r>
            <a:r>
              <a:rPr lang="en-US" baseline="30000" dirty="0" smtClean="0">
                <a:solidFill>
                  <a:schemeClr val="tx2">
                    <a:lumMod val="75000"/>
                  </a:schemeClr>
                </a:solidFill>
              </a:rPr>
              <a:t>TH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en-US" dirty="0" smtClean="0">
                <a:solidFill>
                  <a:schemeClr val="bg2"/>
                </a:solidFill>
              </a:rPr>
              <a:t>                           </a:t>
            </a:r>
            <a:endParaRPr lang="en-US" dirty="0">
              <a:solidFill>
                <a:schemeClr val="tx2"/>
              </a:solidFill>
            </a:endParaRPr>
          </a:p>
          <a:p>
            <a:pPr lvl="0"/>
            <a:r>
              <a:rPr lang="en-US" dirty="0" smtClean="0"/>
              <a:t>Students can beginning accepting their admission and registering for Dog Days on March 15</a:t>
            </a:r>
            <a:r>
              <a:rPr lang="en-US" baseline="30000" dirty="0" smtClean="0"/>
              <a:t>th</a:t>
            </a:r>
            <a:endParaRPr lang="en-US" dirty="0" smtClean="0">
              <a:solidFill>
                <a:schemeClr val="bg2"/>
              </a:solidFill>
            </a:endParaRPr>
          </a:p>
          <a:p>
            <a:pPr marL="0" lvl="0" indent="0">
              <a:buNone/>
            </a:pPr>
            <a:endParaRPr lang="en-US" sz="2900" dirty="0">
              <a:solidFill>
                <a:schemeClr val="bg2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583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Admissions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229600" cy="51816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1800" dirty="0">
                <a:solidFill>
                  <a:schemeClr val="bg2"/>
                </a:solidFill>
              </a:rPr>
              <a:t>DECISION					         </a:t>
            </a:r>
            <a:r>
              <a:rPr lang="en-US" sz="1800" dirty="0" smtClean="0">
                <a:solidFill>
                  <a:schemeClr val="bg2"/>
                </a:solidFill>
              </a:rPr>
              <a:t>                </a:t>
            </a: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BY APRIL 15TH</a:t>
            </a:r>
            <a:endParaRPr lang="en-US" sz="1800" dirty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r>
              <a:rPr lang="en-US" sz="1800" dirty="0"/>
              <a:t>Students can view their Admission Status through their my.fresnostate.edu Student Center by clicking on 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My Admissions and Program </a:t>
            </a:r>
            <a:r>
              <a:rPr lang="en-US" sz="1800" dirty="0" smtClean="0">
                <a:solidFill>
                  <a:schemeClr val="bg1">
                    <a:lumMod val="10000"/>
                  </a:schemeClr>
                </a:solidFill>
              </a:rPr>
              <a:t>Applications and selecting University </a:t>
            </a:r>
            <a:r>
              <a:rPr lang="en-US" sz="1800" dirty="0" err="1" smtClean="0">
                <a:solidFill>
                  <a:schemeClr val="bg1">
                    <a:lumMod val="10000"/>
                  </a:schemeClr>
                </a:solidFill>
              </a:rPr>
              <a:t>Appl</a:t>
            </a:r>
            <a:r>
              <a:rPr lang="en-US" sz="1800" dirty="0" smtClean="0">
                <a:solidFill>
                  <a:schemeClr val="bg1">
                    <a:lumMod val="10000"/>
                  </a:schemeClr>
                </a:solidFill>
              </a:rPr>
              <a:t> Status                                                                                 </a:t>
            </a:r>
            <a:r>
              <a:rPr lang="en-US" sz="1800" dirty="0" smtClean="0">
                <a:solidFill>
                  <a:srgbClr val="00B050"/>
                </a:solidFill>
              </a:rPr>
              <a:t>(</a:t>
            </a:r>
            <a:r>
              <a:rPr lang="en-US" sz="1800" dirty="0">
                <a:solidFill>
                  <a:srgbClr val="00B050"/>
                </a:solidFill>
              </a:rPr>
              <a:t>green arrow)</a:t>
            </a:r>
          </a:p>
          <a:p>
            <a:pPr marL="114300" lvl="0" indent="0">
              <a:buNone/>
            </a:pPr>
            <a:endParaRPr lang="en-US" sz="1000" dirty="0">
              <a:solidFill>
                <a:srgbClr val="00B050"/>
              </a:solidFill>
            </a:endParaRPr>
          </a:p>
          <a:p>
            <a:pPr lvl="0"/>
            <a:r>
              <a:rPr lang="en-US" sz="1800" dirty="0"/>
              <a:t>Notice of Admission and Registration Info Sheet will sent to mailing address on file (NOA is also emailed</a:t>
            </a:r>
            <a:r>
              <a:rPr lang="en-US" sz="1800" dirty="0" smtClean="0"/>
              <a:t>)</a:t>
            </a:r>
          </a:p>
          <a:p>
            <a:pPr lvl="0"/>
            <a:endParaRPr lang="en-US" sz="800" dirty="0" smtClean="0">
              <a:solidFill>
                <a:schemeClr val="bg2"/>
              </a:solidFill>
            </a:endParaRPr>
          </a:p>
          <a:p>
            <a:pPr marL="0" lvl="0" indent="0">
              <a:buNone/>
            </a:pPr>
            <a:r>
              <a:rPr lang="en-US" sz="1800" dirty="0" smtClean="0">
                <a:solidFill>
                  <a:schemeClr val="bg2"/>
                </a:solidFill>
              </a:rPr>
              <a:t>EVALUATION				</a:t>
            </a:r>
            <a:r>
              <a:rPr lang="en-US" sz="1800" dirty="0">
                <a:solidFill>
                  <a:schemeClr val="bg2"/>
                </a:solidFill>
              </a:rPr>
              <a:t>	</a:t>
            </a:r>
            <a:r>
              <a:rPr lang="en-US" sz="1800" dirty="0" smtClean="0">
                <a:solidFill>
                  <a:schemeClr val="bg2"/>
                </a:solidFill>
              </a:rPr>
              <a:t>               </a:t>
            </a:r>
            <a:r>
              <a:rPr lang="en-US" sz="1800" dirty="0" smtClean="0">
                <a:solidFill>
                  <a:schemeClr val="tx2"/>
                </a:solidFill>
              </a:rPr>
              <a:t>MAY - JUNE</a:t>
            </a:r>
          </a:p>
          <a:p>
            <a:pPr lvl="0"/>
            <a:r>
              <a:rPr lang="en-US" sz="1800" dirty="0" smtClean="0"/>
              <a:t>If admitted, admission accepted, and registered for mandatory Dog Days all graded transfer coursework will be evaluated and instructions on how to run a Degree Progress Report (DPR) will be provided prior to orientation session to help identify possible course selections for the fall registration</a:t>
            </a:r>
          </a:p>
          <a:p>
            <a:pPr marL="0" lvl="0" indent="0">
              <a:buNone/>
            </a:pPr>
            <a:endParaRPr lang="en-US" sz="800" dirty="0" smtClean="0"/>
          </a:p>
          <a:p>
            <a:pPr marL="0" lvl="0" indent="0">
              <a:buNone/>
            </a:pPr>
            <a:r>
              <a:rPr lang="en-US" sz="1800" dirty="0" smtClean="0">
                <a:solidFill>
                  <a:schemeClr val="bg2"/>
                </a:solidFill>
              </a:rPr>
              <a:t>QUESTIONS/CONCERNS</a:t>
            </a:r>
            <a:r>
              <a:rPr lang="en-US" sz="1800" dirty="0" smtClean="0"/>
              <a:t>				</a:t>
            </a:r>
            <a:r>
              <a:rPr lang="en-US" sz="1800" dirty="0"/>
              <a:t> </a:t>
            </a:r>
            <a:r>
              <a:rPr lang="en-US" sz="1800" dirty="0" smtClean="0"/>
              <a:t>            	</a:t>
            </a:r>
            <a:r>
              <a:rPr lang="en-US" sz="1800" dirty="0" smtClean="0">
                <a:solidFill>
                  <a:schemeClr val="tx2"/>
                </a:solidFill>
              </a:rPr>
              <a:t>M-F, 8-5pm </a:t>
            </a:r>
          </a:p>
          <a:p>
            <a:pPr marL="285750" indent="-285750"/>
            <a:r>
              <a:rPr lang="en-US" sz="1800" dirty="0" smtClean="0"/>
              <a:t>Contact Fresno State Admissions at (559) 278-2261 </a:t>
            </a:r>
          </a:p>
          <a:p>
            <a:pPr marL="285750" indent="-285750"/>
            <a:r>
              <a:rPr lang="en-US" sz="1800" dirty="0" smtClean="0">
                <a:hlinkClick r:id="rId2"/>
              </a:rPr>
              <a:t>admissions@csufresno.edu</a:t>
            </a:r>
            <a:r>
              <a:rPr lang="en-US" sz="1800" dirty="0" smtClean="0"/>
              <a:t> </a:t>
            </a:r>
          </a:p>
          <a:p>
            <a:endParaRPr lang="en-US" sz="1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805112"/>
            <a:ext cx="573405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7838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Fresno State">
      <a:dk1>
        <a:sysClr val="windowText" lastClr="000000"/>
      </a:dk1>
      <a:lt1>
        <a:srgbClr val="F2F2F2"/>
      </a:lt1>
      <a:dk2>
        <a:srgbClr val="0000BF"/>
      </a:dk2>
      <a:lt2>
        <a:srgbClr val="C00000"/>
      </a:lt2>
      <a:accent1>
        <a:srgbClr val="C00000"/>
      </a:accent1>
      <a:accent2>
        <a:srgbClr val="C00000"/>
      </a:accent2>
      <a:accent3>
        <a:srgbClr val="C00000"/>
      </a:accent3>
      <a:accent4>
        <a:srgbClr val="C00000"/>
      </a:accent4>
      <a:accent5>
        <a:srgbClr val="FFFFFF"/>
      </a:accent5>
      <a:accent6>
        <a:srgbClr val="FFFFFF"/>
      </a:accent6>
      <a:hlink>
        <a:srgbClr val="0000FF"/>
      </a:hlink>
      <a:folHlink>
        <a:srgbClr val="FFFFFF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141</TotalTime>
  <Words>1146</Words>
  <Application>Microsoft Office PowerPoint</Application>
  <PresentationFormat>On-screen Show (4:3)</PresentationFormat>
  <Paragraphs>185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Adjacency</vt:lpstr>
      <vt:lpstr> </vt:lpstr>
      <vt:lpstr>Updates since Fall 2015 admissions cycle</vt:lpstr>
      <vt:lpstr>Spring 2016 admissions </vt:lpstr>
      <vt:lpstr>Final Unofficial Grade Form                  (used for spring admissions)</vt:lpstr>
      <vt:lpstr>Transfer Admission Requirements Fall 2016</vt:lpstr>
      <vt:lpstr>What we look for in Golden 4 courses</vt:lpstr>
      <vt:lpstr>Transfer Admissions Process</vt:lpstr>
      <vt:lpstr>Transfer Admissions Process</vt:lpstr>
      <vt:lpstr>Transfer Admissions Process</vt:lpstr>
      <vt:lpstr>Transfer Admissions  Communications</vt:lpstr>
      <vt:lpstr>Transfer Admissions Communications (cont)</vt:lpstr>
      <vt:lpstr>Transfer Admissions  Communications (cont)</vt:lpstr>
      <vt:lpstr>AS-T/AA-T Degree Verification </vt:lpstr>
      <vt:lpstr>PowerPoint Presentation</vt:lpstr>
      <vt:lpstr>PowerPoint Presentation</vt:lpstr>
      <vt:lpstr>PowerPoint Presentation</vt:lpstr>
      <vt:lpstr>ELM &amp; EPT Requirement</vt:lpstr>
      <vt:lpstr>Reminders</vt:lpstr>
      <vt:lpstr>Transfer Admissions Advisors Contact Information</vt:lpstr>
      <vt:lpstr>Questions? </vt:lpstr>
    </vt:vector>
  </TitlesOfParts>
  <Company>California State University Fresno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Ambar Alvarez Soto</dc:creator>
  <cp:lastModifiedBy>Ambar Alvarez Soto</cp:lastModifiedBy>
  <cp:revision>32</cp:revision>
  <dcterms:created xsi:type="dcterms:W3CDTF">2015-10-14T22:27:43Z</dcterms:created>
  <dcterms:modified xsi:type="dcterms:W3CDTF">2015-10-21T22:21:48Z</dcterms:modified>
</cp:coreProperties>
</file>