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61" r:id="rId3"/>
    <p:sldId id="258" r:id="rId4"/>
    <p:sldId id="259" r:id="rId5"/>
    <p:sldId id="260" r:id="rId6"/>
    <p:sldId id="272" r:id="rId7"/>
    <p:sldId id="276" r:id="rId8"/>
    <p:sldId id="267" r:id="rId9"/>
    <p:sldId id="277" r:id="rId10"/>
    <p:sldId id="269" r:id="rId11"/>
    <p:sldId id="268" r:id="rId12"/>
    <p:sldId id="270" r:id="rId13"/>
    <p:sldId id="271" r:id="rId14"/>
    <p:sldId id="275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99FF99"/>
    <a:srgbClr val="66FF99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7FE79-9BA0-402B-A603-D2786DFE8AA6}" type="datetimeFigureOut">
              <a:rPr lang="en-US" smtClean="0"/>
              <a:t>10/15/2015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D1D50-B969-4167-8F2A-D65B35E6C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13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This PowerPoint template is designed to assist you in creating your own university-branded presentation.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You may alter the text boxes or graphic elements in the template to accommodate your content. Please do not alter the background image.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mtClean="0"/>
              <a:t>If you need assistance with this template, please contact the Office of University Communications at 559.278.8595.</a:t>
            </a: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4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mtClean="0">
                <a:solidFill>
                  <a:srgbClr val="000000"/>
                </a:solidFill>
              </a:rPr>
              <a:t>California State University, Fresno - University Outreach Services</a:t>
            </a:r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1"/>
            <a:ext cx="8229600" cy="114299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667000"/>
            <a:ext cx="8229600" cy="3429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800">
                <a:solidFill>
                  <a:srgbClr val="DD3B3B"/>
                </a:solidFill>
              </a:defRPr>
            </a:lvl1pPr>
          </a:lstStyle>
          <a:p>
            <a:pPr>
              <a:defRPr/>
            </a:pPr>
            <a:fld id="{3E95B779-5FBC-4673-B7E4-1047E773E3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043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2ADE1-A951-4F45-9373-75ADA68FC4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8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1"/>
            <a:ext cx="6019800" cy="4800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ED2E-62D8-4C43-9C0E-4BDEAD2DD8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366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1"/>
            <a:ext cx="8229600" cy="114299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667000"/>
            <a:ext cx="8229600" cy="3429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r">
              <a:defRPr sz="800">
                <a:solidFill>
                  <a:srgbClr val="DD3B3B"/>
                </a:solidFill>
              </a:defRPr>
            </a:lvl1pPr>
          </a:lstStyle>
          <a:p>
            <a:pPr>
              <a:defRPr/>
            </a:pPr>
            <a:fld id="{3E95B779-5FBC-4673-B7E4-1047E773E3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339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ACE0E-A2F8-452A-80B5-59CBE094A5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15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599"/>
            <a:ext cx="8229600" cy="91440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36575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44AF6-A780-4860-B9BD-B62E25CEB4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13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458A8-B0EA-4D6B-8ECE-496E05F40D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19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1"/>
            <a:ext cx="4040188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1"/>
            <a:ext cx="4041775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FD6EC-93E7-4EA5-A602-0538B0EF04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7396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FC123-BED8-4FDF-A017-DB92CFE33A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4883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834E2-CC7C-4CFE-834C-FDC2BD7A0B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6931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3008313" cy="990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5401"/>
            <a:ext cx="51117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38401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382E9-19F1-424B-8DA7-B2DE83FA27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47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ACE0E-A2F8-452A-80B5-59CBE094A5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842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28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49E4B-D369-46A8-B11D-53A8043750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2152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2ADE1-A951-4F45-9373-75ADA68FC4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2361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1"/>
            <a:ext cx="6019800" cy="4800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FED2E-62D8-4C43-9C0E-4BDEAD2DD8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145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599"/>
            <a:ext cx="8229600" cy="91440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36575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44AF6-A780-4860-B9BD-B62E25CEB4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3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458A8-B0EA-4D6B-8ECE-496E05F40D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06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1"/>
            <a:ext cx="4040188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1"/>
            <a:ext cx="4041775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FD6EC-93E7-4EA5-A602-0538B0EF04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18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FC123-BED8-4FDF-A017-DB92CFE33A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65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834E2-CC7C-4CFE-834C-FDC2BD7A0B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165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3008313" cy="990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5401"/>
            <a:ext cx="51117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38401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382E9-19F1-424B-8DA7-B2DE83FA27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740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28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49E4B-D369-46A8-B11D-53A8043750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70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70000">
              <a:srgbClr val="FFFFFF"/>
            </a:gs>
            <a:gs pos="100000">
              <a:srgbClr val="C6D9F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95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667000"/>
            <a:ext cx="8229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5B6C37-76F2-4C45-ADF5-8D5D3E7B56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Date Placeholder 20"/>
          <p:cNvSpPr txBox="1">
            <a:spLocks/>
          </p:cNvSpPr>
          <p:nvPr/>
        </p:nvSpPr>
        <p:spPr>
          <a:xfrm>
            <a:off x="457200" y="6324600"/>
            <a:ext cx="5257800" cy="365125"/>
          </a:xfrm>
          <a:prstGeom prst="rect">
            <a:avLst/>
          </a:prstGeom>
        </p:spPr>
        <p:txBody>
          <a:bodyPr lIns="0" rIns="0" anchor="ctr"/>
          <a:lstStyle/>
          <a:p>
            <a:pPr>
              <a:defRPr/>
            </a:pPr>
            <a:r>
              <a:rPr lang="en-US" sz="1050" b="1" dirty="0">
                <a:solidFill>
                  <a:prstClr val="black"/>
                </a:solidFill>
                <a:cs typeface="Arial" charset="0"/>
              </a:rPr>
              <a:t>California State University, Fresno </a:t>
            </a:r>
            <a:r>
              <a:rPr lang="en-US" sz="1050" dirty="0">
                <a:solidFill>
                  <a:prstClr val="black"/>
                </a:solidFill>
                <a:cs typeface="Arial" charset="0"/>
              </a:rPr>
              <a:t>– </a:t>
            </a:r>
            <a:r>
              <a:rPr lang="en-US" sz="1050" b="1" dirty="0">
                <a:solidFill>
                  <a:prstClr val="black"/>
                </a:solidFill>
                <a:cs typeface="Arial" charset="0"/>
              </a:rPr>
              <a:t>University Outreach Services</a:t>
            </a:r>
          </a:p>
        </p:txBody>
      </p:sp>
      <p:pic>
        <p:nvPicPr>
          <p:cNvPr id="1030" name="Picture 9" descr="fslogo-sanserif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7663"/>
            <a:ext cx="29718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1684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70000">
              <a:srgbClr val="FFFFFF"/>
            </a:gs>
            <a:gs pos="100000">
              <a:srgbClr val="C6D9F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95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667000"/>
            <a:ext cx="8229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C5B6C37-76F2-4C45-ADF5-8D5D3E7B56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Date Placeholder 20"/>
          <p:cNvSpPr txBox="1">
            <a:spLocks/>
          </p:cNvSpPr>
          <p:nvPr/>
        </p:nvSpPr>
        <p:spPr>
          <a:xfrm>
            <a:off x="457200" y="6324600"/>
            <a:ext cx="5257800" cy="365125"/>
          </a:xfrm>
          <a:prstGeom prst="rect">
            <a:avLst/>
          </a:prstGeom>
        </p:spPr>
        <p:txBody>
          <a:bodyPr lIns="0" rIns="0" anchor="ctr"/>
          <a:lstStyle/>
          <a:p>
            <a:pPr>
              <a:defRPr/>
            </a:pPr>
            <a:r>
              <a:rPr lang="en-US" sz="1050" b="1" dirty="0">
                <a:solidFill>
                  <a:prstClr val="black"/>
                </a:solidFill>
                <a:cs typeface="Arial" charset="0"/>
              </a:rPr>
              <a:t>California State University, Fresno </a:t>
            </a:r>
            <a:r>
              <a:rPr lang="en-US" sz="1050" dirty="0">
                <a:solidFill>
                  <a:prstClr val="black"/>
                </a:solidFill>
                <a:cs typeface="Arial" charset="0"/>
              </a:rPr>
              <a:t>– </a:t>
            </a:r>
            <a:r>
              <a:rPr lang="en-US" sz="1050" b="1" dirty="0">
                <a:solidFill>
                  <a:prstClr val="black"/>
                </a:solidFill>
                <a:cs typeface="Arial" charset="0"/>
              </a:rPr>
              <a:t>University Outreach Services</a:t>
            </a:r>
          </a:p>
        </p:txBody>
      </p:sp>
      <p:pic>
        <p:nvPicPr>
          <p:cNvPr id="1030" name="Picture 9" descr="fslogo-sanserif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7663"/>
            <a:ext cx="29718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8462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1843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6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C00000"/>
                </a:solidFill>
              </a:rPr>
              <a:t> Rick Chacon, M.Ed.</a:t>
            </a:r>
          </a:p>
        </p:txBody>
      </p:sp>
      <p:sp>
        <p:nvSpPr>
          <p:cNvPr id="18437" name="Content Placeholder 2"/>
          <p:cNvSpPr txBox="1">
            <a:spLocks/>
          </p:cNvSpPr>
          <p:nvPr/>
        </p:nvSpPr>
        <p:spPr bwMode="auto">
          <a:xfrm>
            <a:off x="457200" y="2667000"/>
            <a:ext cx="82296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Font typeface="Arial" charset="0"/>
              <a:buNone/>
            </a:pPr>
            <a:endParaRPr lang="en-US" alt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8438" name="Rectangle 1"/>
          <p:cNvSpPr>
            <a:spLocks noChangeArrowheads="1"/>
          </p:cNvSpPr>
          <p:nvPr/>
        </p:nvSpPr>
        <p:spPr bwMode="auto">
          <a:xfrm>
            <a:off x="1371600" y="2428875"/>
            <a:ext cx="64008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3600" b="1">
                <a:solidFill>
                  <a:prstClr val="black"/>
                </a:solidFill>
                <a:cs typeface="Arial" charset="0"/>
              </a:rPr>
              <a:t>Lyles College of Engineering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b="1" u="sng">
                <a:solidFill>
                  <a:prstClr val="black"/>
                </a:solidFill>
                <a:cs typeface="Arial" charset="0"/>
              </a:rPr>
              <a:t>Recruitment Coordinator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200" b="1">
              <a:solidFill>
                <a:prstClr val="black"/>
              </a:solidFill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3600" b="1">
                <a:solidFill>
                  <a:prstClr val="black"/>
                </a:solidFill>
                <a:cs typeface="Arial" charset="0"/>
              </a:rPr>
              <a:t>University Outreach Services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b="1" u="sng">
                <a:solidFill>
                  <a:prstClr val="black"/>
                </a:solidFill>
                <a:cs typeface="Arial" charset="0"/>
              </a:rPr>
              <a:t>Outreach Counselor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200" b="1">
              <a:solidFill>
                <a:prstClr val="black"/>
              </a:solidFill>
              <a:cs typeface="Arial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2800" b="1">
                <a:solidFill>
                  <a:prstClr val="black"/>
                </a:solidFill>
                <a:cs typeface="Arial" charset="0"/>
              </a:rPr>
              <a:t>Appt: 559.278.2048 * Cell: 559.906.1550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2800" b="1">
                <a:solidFill>
                  <a:prstClr val="black"/>
                </a:solidFill>
                <a:cs typeface="Arial" charset="0"/>
              </a:rPr>
              <a:t>Email: rickc@csufresno.edu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sz="2800" b="1">
                <a:solidFill>
                  <a:prstClr val="black"/>
                </a:solidFill>
                <a:cs typeface="Arial" charset="0"/>
              </a:rPr>
              <a:t>Engineering East 129</a:t>
            </a:r>
            <a:endParaRPr lang="en-US" altLang="en-US" sz="2800" b="1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519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lvl="0" indent="-342900">
              <a:buFont typeface="Arial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Physics 4A, 4B, and 4C are need for all Engineering Majors except Civil.  It is an option for Geomatics Engineering  (GME 23L or Physics 4C)</a:t>
            </a:r>
          </a:p>
          <a:p>
            <a:pPr marL="342900" lvl="0" indent="-342900">
              <a:buFont typeface="Arial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Physics 4A and 4B are need for Civil; Physics 4C does not override 4B.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Physics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57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41678" y="609600"/>
            <a:ext cx="4446803" cy="5754688"/>
          </a:xfrm>
          <a:prstGeom prst="rect">
            <a:avLst/>
          </a:prstGeom>
          <a:noFill/>
          <a:ln w="2540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60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533400"/>
            <a:ext cx="4505687" cy="5830888"/>
          </a:xfrm>
          <a:prstGeom prst="rect">
            <a:avLst/>
          </a:prstGeom>
          <a:ln w="25400"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11792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229600" cy="4495800"/>
          </a:xfrm>
        </p:spPr>
        <p:txBody>
          <a:bodyPr/>
          <a:lstStyle/>
          <a:p>
            <a:pPr lvl="0" eaLnBrk="1" fontAlgn="auto" hangingPunct="1">
              <a:spcAft>
                <a:spcPts val="0"/>
              </a:spcAft>
              <a:defRPr/>
            </a:pPr>
            <a:endParaRPr lang="en-US" b="1" dirty="0" smtClean="0">
              <a:solidFill>
                <a:prstClr val="black"/>
              </a:solidFill>
            </a:endParaRP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544513"/>
            <a:ext cx="4497099" cy="5819775"/>
          </a:xfrm>
          <a:prstGeom prst="rect">
            <a:avLst/>
          </a:prstGeom>
          <a:ln w="25400"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319873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229600" cy="3429000"/>
          </a:xfrm>
        </p:spPr>
        <p:txBody>
          <a:bodyPr/>
          <a:lstStyle/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Thank you for sending us your well-prepared students.  Our success is rooted in the good </a:t>
            </a:r>
            <a:r>
              <a:rPr lang="en-US" sz="4400" b="1" smtClean="0">
                <a:solidFill>
                  <a:schemeClr val="tx1"/>
                </a:solidFill>
              </a:rPr>
              <a:t>work that you </a:t>
            </a:r>
            <a:r>
              <a:rPr lang="en-US" sz="4400" b="1" dirty="0" smtClean="0">
                <a:solidFill>
                  <a:schemeClr val="tx1"/>
                </a:solidFill>
              </a:rPr>
              <a:t>do.</a:t>
            </a:r>
          </a:p>
          <a:p>
            <a:pPr algn="ctr"/>
            <a:r>
              <a:rPr lang="en-US" sz="4400" b="1" dirty="0" smtClean="0">
                <a:solidFill>
                  <a:schemeClr val="tx1"/>
                </a:solidFill>
              </a:rPr>
              <a:t>Thanks again,</a:t>
            </a:r>
            <a:endParaRPr lang="en-US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23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ctr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b="1" u="sng" smtClean="0">
                <a:solidFill>
                  <a:srgbClr val="C00000"/>
                </a:solidFill>
              </a:rPr>
              <a:t>Degrees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2590800"/>
            <a:ext cx="8229600" cy="4035425"/>
          </a:xfrm>
        </p:spPr>
        <p:txBody>
          <a:bodyPr rtlCol="0">
            <a:normAutofit/>
          </a:bodyPr>
          <a:lstStyle/>
          <a:p>
            <a:pPr marL="914400" lvl="1" indent="-457200" algn="l" eaLnBrk="1" hangingPunct="1">
              <a:buClr>
                <a:srgbClr val="A50021"/>
              </a:buClr>
              <a:buFont typeface="Wingdings" pitchFamily="2" charset="2"/>
              <a:buChar char="§"/>
              <a:defRPr/>
            </a:pPr>
            <a:r>
              <a:rPr lang="en-US" sz="3200" b="1" kern="0" dirty="0">
                <a:solidFill>
                  <a:schemeClr val="tx1"/>
                </a:solidFill>
              </a:rPr>
              <a:t>Civil Engineering  </a:t>
            </a:r>
            <a:r>
              <a:rPr lang="en-US" sz="3200" b="1" kern="0" dirty="0" smtClean="0">
                <a:solidFill>
                  <a:schemeClr val="tx1"/>
                </a:solidFill>
              </a:rPr>
              <a:t>- </a:t>
            </a:r>
            <a:r>
              <a:rPr lang="en-US" sz="3200" b="1" kern="0" dirty="0" smtClean="0">
                <a:solidFill>
                  <a:srgbClr val="C00000"/>
                </a:solidFill>
              </a:rPr>
              <a:t>M.S., B.S.</a:t>
            </a:r>
            <a:endParaRPr lang="en-US" sz="3200" b="1" kern="0" dirty="0">
              <a:solidFill>
                <a:srgbClr val="C00000"/>
              </a:solidFill>
            </a:endParaRPr>
          </a:p>
          <a:p>
            <a:pPr marL="914400" lvl="1" indent="-457200" algn="l" eaLnBrk="1" hangingPunct="1">
              <a:buClr>
                <a:srgbClr val="A50021"/>
              </a:buClr>
              <a:buFont typeface="Wingdings" pitchFamily="2" charset="2"/>
              <a:buChar char="§"/>
              <a:defRPr/>
            </a:pPr>
            <a:r>
              <a:rPr lang="en-US" sz="3200" b="1" kern="0" dirty="0">
                <a:solidFill>
                  <a:schemeClr val="tx1"/>
                </a:solidFill>
              </a:rPr>
              <a:t>Computer Engineering - </a:t>
            </a:r>
            <a:r>
              <a:rPr lang="en-US" sz="3200" b="1" kern="0" dirty="0">
                <a:solidFill>
                  <a:srgbClr val="C00000"/>
                </a:solidFill>
              </a:rPr>
              <a:t>M.S., B.S., Minor</a:t>
            </a:r>
          </a:p>
          <a:p>
            <a:pPr marL="914400" lvl="1" indent="-457200" algn="l" eaLnBrk="1" hangingPunct="1">
              <a:buClr>
                <a:srgbClr val="A50021"/>
              </a:buClr>
              <a:buFont typeface="Wingdings" pitchFamily="2" charset="2"/>
              <a:buChar char="§"/>
              <a:defRPr/>
            </a:pPr>
            <a:r>
              <a:rPr lang="en-US" sz="3200" b="1" kern="0" dirty="0">
                <a:solidFill>
                  <a:schemeClr val="tx1"/>
                </a:solidFill>
              </a:rPr>
              <a:t>Electrical Engineering - </a:t>
            </a:r>
            <a:r>
              <a:rPr lang="en-US" sz="3200" b="1" kern="0" dirty="0">
                <a:solidFill>
                  <a:srgbClr val="C00000"/>
                </a:solidFill>
              </a:rPr>
              <a:t>M.S., B.S., Minor</a:t>
            </a:r>
          </a:p>
          <a:p>
            <a:pPr marL="914400" lvl="1" indent="-457200" algn="l" eaLnBrk="1" hangingPunct="1">
              <a:buClr>
                <a:srgbClr val="A50021"/>
              </a:buClr>
              <a:buFont typeface="Wingdings" pitchFamily="2" charset="2"/>
              <a:buChar char="§"/>
              <a:defRPr/>
            </a:pPr>
            <a:r>
              <a:rPr lang="en-US" sz="3200" b="1" kern="0" dirty="0">
                <a:solidFill>
                  <a:schemeClr val="tx1"/>
                </a:solidFill>
              </a:rPr>
              <a:t>Geomatics Engineering </a:t>
            </a:r>
            <a:r>
              <a:rPr lang="en-US" sz="3200" b="1" kern="0" dirty="0" smtClean="0">
                <a:solidFill>
                  <a:schemeClr val="tx1"/>
                </a:solidFill>
              </a:rPr>
              <a:t>- </a:t>
            </a:r>
            <a:r>
              <a:rPr lang="en-US" sz="3200" b="1" kern="0" dirty="0" smtClean="0">
                <a:solidFill>
                  <a:srgbClr val="C00000"/>
                </a:solidFill>
              </a:rPr>
              <a:t>B.S.</a:t>
            </a:r>
            <a:r>
              <a:rPr lang="en-US" sz="3200" b="1" kern="0" dirty="0" smtClean="0">
                <a:solidFill>
                  <a:schemeClr val="tx1"/>
                </a:solidFill>
              </a:rPr>
              <a:t> </a:t>
            </a:r>
            <a:endParaRPr lang="en-US" sz="3200" b="1" kern="0" dirty="0">
              <a:solidFill>
                <a:schemeClr val="tx1"/>
              </a:solidFill>
            </a:endParaRPr>
          </a:p>
          <a:p>
            <a:pPr marL="914400" lvl="1" indent="-457200" algn="l" eaLnBrk="1" hangingPunct="1">
              <a:buClr>
                <a:srgbClr val="A50021"/>
              </a:buClr>
              <a:buFont typeface="Wingdings" pitchFamily="2" charset="2"/>
              <a:buChar char="§"/>
              <a:defRPr/>
            </a:pPr>
            <a:r>
              <a:rPr lang="en-US" sz="3200" b="1" kern="0" dirty="0">
                <a:solidFill>
                  <a:schemeClr val="tx1"/>
                </a:solidFill>
              </a:rPr>
              <a:t>Mechanical Engineering </a:t>
            </a:r>
            <a:r>
              <a:rPr lang="en-US" sz="3200" b="1" kern="0" dirty="0" smtClean="0">
                <a:solidFill>
                  <a:schemeClr val="tx1"/>
                </a:solidFill>
              </a:rPr>
              <a:t>- </a:t>
            </a:r>
            <a:r>
              <a:rPr lang="en-US" sz="3200" b="1" kern="0" dirty="0">
                <a:solidFill>
                  <a:srgbClr val="C00000"/>
                </a:solidFill>
              </a:rPr>
              <a:t>M.S., </a:t>
            </a:r>
            <a:r>
              <a:rPr lang="en-US" sz="3200" b="1" kern="0" dirty="0" smtClean="0">
                <a:solidFill>
                  <a:srgbClr val="C00000"/>
                </a:solidFill>
              </a:rPr>
              <a:t>B.S. </a:t>
            </a:r>
            <a:r>
              <a:rPr lang="en-US" sz="3200" b="1" kern="0" dirty="0" smtClean="0">
                <a:solidFill>
                  <a:schemeClr val="tx1"/>
                </a:solidFill>
              </a:rPr>
              <a:t>Construction </a:t>
            </a:r>
            <a:r>
              <a:rPr lang="en-US" sz="3200" b="1" kern="0" dirty="0">
                <a:solidFill>
                  <a:schemeClr val="tx1"/>
                </a:solidFill>
              </a:rPr>
              <a:t>Management </a:t>
            </a:r>
            <a:r>
              <a:rPr lang="en-US" sz="3200" b="1" kern="0" dirty="0" smtClean="0">
                <a:solidFill>
                  <a:schemeClr val="tx1"/>
                </a:solidFill>
              </a:rPr>
              <a:t>– </a:t>
            </a:r>
            <a:r>
              <a:rPr lang="en-US" sz="3200" b="1" kern="0" dirty="0" smtClean="0">
                <a:solidFill>
                  <a:srgbClr val="C00000"/>
                </a:solidFill>
              </a:rPr>
              <a:t>B.S., Minor</a:t>
            </a:r>
            <a:endParaRPr lang="en-US" sz="3200" b="1" dirty="0">
              <a:solidFill>
                <a:srgbClr val="C0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215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ctrTitle"/>
          </p:nvPr>
        </p:nvSpPr>
        <p:spPr>
          <a:xfrm>
            <a:off x="4343399" y="152400"/>
            <a:ext cx="4572001" cy="1143000"/>
          </a:xfrm>
        </p:spPr>
        <p:txBody>
          <a:bodyPr/>
          <a:lstStyle/>
          <a:p>
            <a:pPr algn="ctr" eaLnBrk="1" hangingPunct="1"/>
            <a:r>
              <a:rPr lang="en-US" altLang="en-US" sz="2800" b="1" u="sng" dirty="0" smtClean="0">
                <a:solidFill>
                  <a:srgbClr val="C00000"/>
                </a:solidFill>
              </a:rPr>
              <a:t>Engineering General Education</a:t>
            </a:r>
            <a:r>
              <a:rPr lang="en-US" altLang="en-US" b="1" u="sng" dirty="0" smtClean="0">
                <a:solidFill>
                  <a:srgbClr val="C00000"/>
                </a:solidFill>
              </a:rPr>
              <a:t/>
            </a:r>
            <a:br>
              <a:rPr lang="en-US" altLang="en-US" b="1" u="sng" dirty="0" smtClean="0">
                <a:solidFill>
                  <a:srgbClr val="C00000"/>
                </a:solidFill>
              </a:rPr>
            </a:br>
            <a:endParaRPr lang="en-US" altLang="en-US" b="1" u="sng" dirty="0" smtClean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1520031"/>
            <a:ext cx="8801100" cy="4271169"/>
          </a:xfrm>
          <a:solidFill>
            <a:srgbClr val="FFCCFF"/>
          </a:solidFill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 A1.    Select 1 Class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 A2.</a:t>
            </a:r>
            <a:r>
              <a:rPr lang="en-US" b="1" dirty="0">
                <a:solidFill>
                  <a:schemeClr val="tx1"/>
                </a:solidFill>
              </a:rPr>
              <a:t>	Select 1 Class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 A3. 	Exempt (All Engineering Majors)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 B4.	Math 75 – Calc. 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 B1.	Chemistry 3A (Chem. 1A – Mechanical)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 B2.</a:t>
            </a:r>
            <a:r>
              <a:rPr lang="en-US" b="1" dirty="0">
                <a:solidFill>
                  <a:schemeClr val="tx1"/>
                </a:solidFill>
              </a:rPr>
              <a:t>	Select 1 </a:t>
            </a:r>
            <a:r>
              <a:rPr lang="en-US" b="1" dirty="0" smtClean="0">
                <a:solidFill>
                  <a:schemeClr val="tx1"/>
                </a:solidFill>
              </a:rPr>
              <a:t>Class (Bio. 10 – Comp., Elect., &amp; Civil)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 B3.	Lab. Requirement.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800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408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ctrTitle"/>
          </p:nvPr>
        </p:nvSpPr>
        <p:spPr>
          <a:xfrm>
            <a:off x="4343399" y="152400"/>
            <a:ext cx="4572001" cy="1143000"/>
          </a:xfrm>
        </p:spPr>
        <p:txBody>
          <a:bodyPr/>
          <a:lstStyle/>
          <a:p>
            <a:pPr algn="ctr" eaLnBrk="1" hangingPunct="1"/>
            <a:r>
              <a:rPr lang="en-US" altLang="en-US" sz="2800" b="1" u="sng" dirty="0" smtClean="0">
                <a:solidFill>
                  <a:srgbClr val="C00000"/>
                </a:solidFill>
              </a:rPr>
              <a:t>Engineering General Education</a:t>
            </a:r>
            <a:r>
              <a:rPr lang="en-US" altLang="en-US" b="1" u="sng" dirty="0" smtClean="0">
                <a:solidFill>
                  <a:srgbClr val="C00000"/>
                </a:solidFill>
              </a:rPr>
              <a:t/>
            </a:r>
            <a:br>
              <a:rPr lang="en-US" altLang="en-US" b="1" u="sng" dirty="0" smtClean="0">
                <a:solidFill>
                  <a:srgbClr val="C00000"/>
                </a:solidFill>
              </a:rPr>
            </a:br>
            <a:endParaRPr lang="en-US" altLang="en-US" b="1" u="sng" dirty="0" smtClean="0">
              <a:solidFill>
                <a:srgbClr val="C0000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1520031"/>
            <a:ext cx="8763000" cy="4423569"/>
          </a:xfrm>
          <a:solidFill>
            <a:srgbClr val="FFCCFF"/>
          </a:solidFill>
          <a:ln>
            <a:solidFill>
              <a:schemeClr val="tx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/>
                </a:solidFill>
              </a:rPr>
              <a:t> C1</a:t>
            </a:r>
            <a:r>
              <a:rPr lang="en-GB" b="1" dirty="0">
                <a:solidFill>
                  <a:schemeClr val="tx1"/>
                </a:solidFill>
              </a:rPr>
              <a:t>. 	Select 1 Class (C1 – Exempt for </a:t>
            </a:r>
            <a:r>
              <a:rPr lang="en-GB" b="1" dirty="0" smtClean="0">
                <a:solidFill>
                  <a:schemeClr val="tx1"/>
                </a:solidFill>
              </a:rPr>
              <a:t>Elect. </a:t>
            </a:r>
            <a:r>
              <a:rPr lang="en-GB" b="1" dirty="0">
                <a:solidFill>
                  <a:schemeClr val="tx1"/>
                </a:solidFill>
              </a:rPr>
              <a:t>&amp; </a:t>
            </a:r>
            <a:r>
              <a:rPr lang="en-GB" b="1" dirty="0" smtClean="0">
                <a:solidFill>
                  <a:schemeClr val="tx1"/>
                </a:solidFill>
              </a:rPr>
              <a:t>Comp.)</a:t>
            </a:r>
            <a:endParaRPr lang="en-GB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/>
                </a:solidFill>
              </a:rPr>
              <a:t> C2</a:t>
            </a:r>
            <a:r>
              <a:rPr lang="en-GB" b="1" dirty="0">
                <a:solidFill>
                  <a:schemeClr val="tx1"/>
                </a:solidFill>
              </a:rPr>
              <a:t>.	Philosophy 1 or 10 (</a:t>
            </a:r>
            <a:r>
              <a:rPr lang="en-GB" b="1" dirty="0" smtClean="0">
                <a:solidFill>
                  <a:schemeClr val="tx1"/>
                </a:solidFill>
              </a:rPr>
              <a:t>Phil. </a:t>
            </a:r>
            <a:r>
              <a:rPr lang="en-GB" b="1" dirty="0">
                <a:solidFill>
                  <a:schemeClr val="tx1"/>
                </a:solidFill>
              </a:rPr>
              <a:t>20 – Mechanical)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schemeClr val="tx1"/>
                </a:solidFill>
              </a:rPr>
              <a:t> C1 </a:t>
            </a:r>
            <a:r>
              <a:rPr lang="en-GB" b="1" dirty="0">
                <a:solidFill>
                  <a:schemeClr val="tx1"/>
                </a:solidFill>
              </a:rPr>
              <a:t>or C2. 	Exempt (All Engineering Majors</a:t>
            </a:r>
            <a:r>
              <a:rPr lang="en-GB" b="1" dirty="0" smtClean="0">
                <a:solidFill>
                  <a:schemeClr val="tx1"/>
                </a:solidFill>
              </a:rPr>
              <a:t>)</a:t>
            </a:r>
            <a:endParaRPr lang="en-US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 D1.	Select 1 Class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 D2.</a:t>
            </a:r>
            <a:r>
              <a:rPr lang="en-US" b="1" dirty="0">
                <a:solidFill>
                  <a:schemeClr val="tx1"/>
                </a:solidFill>
              </a:rPr>
              <a:t>	Select 1 </a:t>
            </a:r>
            <a:r>
              <a:rPr lang="en-US" b="1" dirty="0" smtClean="0">
                <a:solidFill>
                  <a:schemeClr val="tx1"/>
                </a:solidFill>
              </a:rPr>
              <a:t>Class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 D3</a:t>
            </a:r>
            <a:r>
              <a:rPr lang="en-US" b="1" dirty="0">
                <a:solidFill>
                  <a:schemeClr val="tx1"/>
                </a:solidFill>
              </a:rPr>
              <a:t>.	Exempt </a:t>
            </a:r>
            <a:r>
              <a:rPr lang="en-US" b="1" dirty="0" smtClean="0">
                <a:solidFill>
                  <a:schemeClr val="tx1"/>
                </a:solidFill>
              </a:rPr>
              <a:t>(Econ 40 or 50 – Elect. &amp; Comp.)</a:t>
            </a:r>
            <a:endParaRPr lang="en-US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 E. </a:t>
            </a:r>
            <a:r>
              <a:rPr lang="en-US" b="1" dirty="0">
                <a:solidFill>
                  <a:schemeClr val="tx1"/>
                </a:solidFill>
              </a:rPr>
              <a:t>	</a:t>
            </a:r>
            <a:r>
              <a:rPr lang="en-US" b="1" dirty="0" smtClean="0">
                <a:solidFill>
                  <a:schemeClr val="tx1"/>
                </a:solidFill>
              </a:rPr>
              <a:t>Exempt </a:t>
            </a:r>
            <a:r>
              <a:rPr lang="en-US" b="1" dirty="0">
                <a:solidFill>
                  <a:schemeClr val="tx1"/>
                </a:solidFill>
              </a:rPr>
              <a:t>(All Engineering Majors)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b="1" dirty="0">
              <a:solidFill>
                <a:schemeClr val="tx1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664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945481" y="1676400"/>
            <a:ext cx="5562600" cy="4495800"/>
          </a:xfrm>
          <a:solidFill>
            <a:srgbClr val="CCFFCC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A1</a:t>
            </a:r>
            <a:r>
              <a:rPr lang="en-US" b="1" dirty="0">
                <a:solidFill>
                  <a:prstClr val="black"/>
                </a:solidFill>
              </a:rPr>
              <a:t>.    Select 1 Class</a:t>
            </a: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A2</a:t>
            </a:r>
            <a:r>
              <a:rPr lang="en-US" b="1" dirty="0">
                <a:solidFill>
                  <a:prstClr val="black"/>
                </a:solidFill>
              </a:rPr>
              <a:t>.	</a:t>
            </a:r>
            <a:r>
              <a:rPr lang="en-US" b="1" dirty="0" smtClean="0">
                <a:solidFill>
                  <a:prstClr val="black"/>
                </a:solidFill>
              </a:rPr>
              <a:t>Select 1 Class</a:t>
            </a: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A3. 	</a:t>
            </a:r>
            <a:r>
              <a:rPr lang="en-US" b="1" dirty="0">
                <a:solidFill>
                  <a:prstClr val="black"/>
                </a:solidFill>
              </a:rPr>
              <a:t>Select 1 Class</a:t>
            </a: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B4.	Math 75 – Calc. I</a:t>
            </a: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B1</a:t>
            </a:r>
            <a:r>
              <a:rPr lang="en-US" b="1" dirty="0">
                <a:solidFill>
                  <a:prstClr val="black"/>
                </a:solidFill>
              </a:rPr>
              <a:t>.	</a:t>
            </a:r>
            <a:r>
              <a:rPr lang="en-US" b="1" dirty="0" smtClean="0">
                <a:solidFill>
                  <a:prstClr val="black"/>
                </a:solidFill>
              </a:rPr>
              <a:t>Physics 4A </a:t>
            </a: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B2</a:t>
            </a:r>
            <a:r>
              <a:rPr lang="en-US" b="1" dirty="0">
                <a:solidFill>
                  <a:prstClr val="black"/>
                </a:solidFill>
              </a:rPr>
              <a:t>.	Select 1 Class </a:t>
            </a:r>
            <a:endParaRPr lang="en-US" b="1" dirty="0" smtClean="0">
              <a:solidFill>
                <a:prstClr val="black"/>
              </a:solidFill>
            </a:endParaRP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B3</a:t>
            </a:r>
            <a:r>
              <a:rPr lang="en-US" b="1" dirty="0">
                <a:solidFill>
                  <a:prstClr val="black"/>
                </a:solidFill>
              </a:rPr>
              <a:t>.	Lab. Requirement.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267200" y="152400"/>
            <a:ext cx="4648200" cy="1142999"/>
          </a:xfrm>
        </p:spPr>
        <p:txBody>
          <a:bodyPr/>
          <a:lstStyle/>
          <a:p>
            <a:pPr algn="ctr"/>
            <a:r>
              <a:rPr lang="en-US" sz="2800" b="1" u="sng" dirty="0">
                <a:solidFill>
                  <a:srgbClr val="C00000"/>
                </a:solidFill>
              </a:rPr>
              <a:t>Construction Management G.E.</a:t>
            </a:r>
          </a:p>
        </p:txBody>
      </p:sp>
    </p:spTree>
    <p:extLst>
      <p:ext uri="{BB962C8B-B14F-4D97-AF65-F5344CB8AC3E}">
        <p14:creationId xmlns:p14="http://schemas.microsoft.com/office/powerpoint/2010/main" val="245242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945481" y="1676400"/>
            <a:ext cx="5562600" cy="4495800"/>
          </a:xfrm>
          <a:solidFill>
            <a:srgbClr val="CCFFCC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</a:rPr>
              <a:t> C1</a:t>
            </a:r>
            <a:r>
              <a:rPr lang="en-GB" b="1" dirty="0">
                <a:solidFill>
                  <a:prstClr val="black"/>
                </a:solidFill>
              </a:rPr>
              <a:t>. 	Select 1 Class </a:t>
            </a:r>
            <a:endParaRPr lang="en-GB" b="1" dirty="0" smtClean="0">
              <a:solidFill>
                <a:prstClr val="black"/>
              </a:solidFill>
            </a:endParaRP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</a:rPr>
              <a:t> C2</a:t>
            </a:r>
            <a:r>
              <a:rPr lang="en-GB" b="1" dirty="0">
                <a:solidFill>
                  <a:prstClr val="black"/>
                </a:solidFill>
              </a:rPr>
              <a:t>.	Select 1 Class </a:t>
            </a: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GB" b="1" dirty="0" smtClean="0">
                <a:solidFill>
                  <a:prstClr val="black"/>
                </a:solidFill>
              </a:rPr>
              <a:t> C1 </a:t>
            </a:r>
            <a:r>
              <a:rPr lang="en-GB" b="1" dirty="0">
                <a:solidFill>
                  <a:prstClr val="black"/>
                </a:solidFill>
              </a:rPr>
              <a:t>or C2. 	Exempt </a:t>
            </a:r>
            <a:endParaRPr lang="en-GB" b="1" dirty="0" smtClean="0">
              <a:solidFill>
                <a:prstClr val="black"/>
              </a:solidFill>
            </a:endParaRP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D1</a:t>
            </a:r>
            <a:r>
              <a:rPr lang="en-US" b="1" dirty="0">
                <a:solidFill>
                  <a:prstClr val="black"/>
                </a:solidFill>
              </a:rPr>
              <a:t>.	Select 1 Class</a:t>
            </a: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D2</a:t>
            </a:r>
            <a:r>
              <a:rPr lang="en-US" b="1" dirty="0">
                <a:solidFill>
                  <a:prstClr val="black"/>
                </a:solidFill>
              </a:rPr>
              <a:t>.	Select 1 Class</a:t>
            </a: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D3</a:t>
            </a:r>
            <a:r>
              <a:rPr lang="en-US" b="1" dirty="0">
                <a:solidFill>
                  <a:prstClr val="black"/>
                </a:solidFill>
              </a:rPr>
              <a:t>.	</a:t>
            </a:r>
            <a:r>
              <a:rPr lang="en-US" b="1" dirty="0" smtClean="0">
                <a:solidFill>
                  <a:prstClr val="black"/>
                </a:solidFill>
              </a:rPr>
              <a:t>Economics  </a:t>
            </a:r>
            <a:r>
              <a:rPr lang="en-US" b="1" dirty="0">
                <a:solidFill>
                  <a:prstClr val="black"/>
                </a:solidFill>
              </a:rPr>
              <a:t>40 or </a:t>
            </a:r>
            <a:r>
              <a:rPr lang="en-US" b="1" dirty="0" smtClean="0">
                <a:solidFill>
                  <a:prstClr val="black"/>
                </a:solidFill>
              </a:rPr>
              <a:t>50</a:t>
            </a:r>
            <a:endParaRPr lang="en-US" b="1" dirty="0">
              <a:solidFill>
                <a:prstClr val="black"/>
              </a:solidFill>
            </a:endParaRPr>
          </a:p>
          <a:p>
            <a:pPr lvl="0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prstClr val="black"/>
                </a:solidFill>
              </a:rPr>
              <a:t> E</a:t>
            </a:r>
            <a:r>
              <a:rPr lang="en-US" b="1" dirty="0">
                <a:solidFill>
                  <a:prstClr val="black"/>
                </a:solidFill>
              </a:rPr>
              <a:t>. 	</a:t>
            </a:r>
            <a:r>
              <a:rPr lang="en-US" b="1" dirty="0" smtClean="0">
                <a:solidFill>
                  <a:prstClr val="black"/>
                </a:solidFill>
              </a:rPr>
              <a:t>Exempt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267200" y="152400"/>
            <a:ext cx="4648200" cy="1142999"/>
          </a:xfrm>
        </p:spPr>
        <p:txBody>
          <a:bodyPr/>
          <a:lstStyle/>
          <a:p>
            <a:pPr algn="ctr"/>
            <a:r>
              <a:rPr lang="en-US" sz="2800" b="1" u="sng" dirty="0">
                <a:solidFill>
                  <a:srgbClr val="C00000"/>
                </a:solidFill>
              </a:rPr>
              <a:t>Construction Management G.E.</a:t>
            </a:r>
          </a:p>
        </p:txBody>
      </p:sp>
    </p:spTree>
    <p:extLst>
      <p:ext uri="{BB962C8B-B14F-4D97-AF65-F5344CB8AC3E}">
        <p14:creationId xmlns:p14="http://schemas.microsoft.com/office/powerpoint/2010/main" val="1668668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lvl="0" indent="-342900">
              <a:buFont typeface="Arial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Course Satisfaction beyond the 70 Unit Limit</a:t>
            </a:r>
          </a:p>
          <a:p>
            <a:pPr marL="742950" lvl="1" indent="-285750" algn="l">
              <a:buFont typeface="Arial" charset="0"/>
              <a:buChar char="–"/>
            </a:pPr>
            <a:r>
              <a:rPr lang="en-US" dirty="0">
                <a:solidFill>
                  <a:prstClr val="black"/>
                </a:solidFill>
              </a:rPr>
              <a:t>Will receive credit for the course but the units</a:t>
            </a:r>
          </a:p>
          <a:p>
            <a:pPr marL="742950" lvl="1" indent="-285750" algn="l">
              <a:buFont typeface="Arial" charset="0"/>
              <a:buChar char="–"/>
            </a:pPr>
            <a:r>
              <a:rPr lang="en-US" dirty="0">
                <a:solidFill>
                  <a:prstClr val="black"/>
                </a:solidFill>
              </a:rPr>
              <a:t>Will borrow units from another transferrable class if unit total falls short of the 120 unit requirement for graduation.  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70 Unit Limit for Transfer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90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448800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691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Box 6"/>
          <p:cNvSpPr txBox="1">
            <a:spLocks noChangeArrowheads="1"/>
          </p:cNvSpPr>
          <p:nvPr/>
        </p:nvSpPr>
        <p:spPr bwMode="auto">
          <a:xfrm>
            <a:off x="0" y="6364288"/>
            <a:ext cx="9144000" cy="522287"/>
          </a:xfrm>
          <a:prstGeom prst="rect">
            <a:avLst/>
          </a:prstGeom>
          <a:solidFill>
            <a:srgbClr val="D6E1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400">
              <a:solidFill>
                <a:srgbClr val="000000"/>
              </a:solidFill>
              <a:cs typeface="Arial" charset="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>
                <a:solidFill>
                  <a:srgbClr val="000000"/>
                </a:solidFill>
                <a:cs typeface="Arial" charset="0"/>
              </a:rPr>
              <a:t>California State University , Fresno – Lyles College of Engineering</a:t>
            </a:r>
          </a:p>
        </p:txBody>
      </p:sp>
      <p:pic>
        <p:nvPicPr>
          <p:cNvPr id="20485" name="Picture 2" descr="C:\Users\rickc\Pictures\LCoE Logo 20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90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lvl="0" indent="-342900">
              <a:buFont typeface="Arial" charset="0"/>
              <a:buChar char="•"/>
            </a:pPr>
            <a:r>
              <a:rPr lang="en-GB" dirty="0">
                <a:solidFill>
                  <a:prstClr val="black"/>
                </a:solidFill>
              </a:rPr>
              <a:t>We support your Engineering Classes</a:t>
            </a:r>
            <a:endParaRPr lang="en-US" dirty="0">
              <a:solidFill>
                <a:prstClr val="black"/>
              </a:solidFill>
            </a:endParaRPr>
          </a:p>
          <a:p>
            <a:pPr marL="342900" lvl="0" indent="-342900">
              <a:buFont typeface="Arial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Math Sequence</a:t>
            </a:r>
          </a:p>
          <a:p>
            <a:pPr marL="742950" lvl="1" indent="-285750" algn="l">
              <a:buFont typeface="Arial" charset="0"/>
              <a:buChar char="–"/>
            </a:pPr>
            <a:r>
              <a:rPr lang="en-US" dirty="0">
                <a:solidFill>
                  <a:prstClr val="black"/>
                </a:solidFill>
              </a:rPr>
              <a:t>If a student is taking math classes at the end of the sequence and nothing else; consider transferring in order to take the non-articulated classes.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prstClr val="black"/>
                </a:solidFill>
              </a:rPr>
              <a:t>When to Transfer?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14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1340</Words>
  <Application>Microsoft Office PowerPoint</Application>
  <PresentationFormat>On-screen Show (4:3)</PresentationFormat>
  <Paragraphs>147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1_Office Theme</vt:lpstr>
      <vt:lpstr>2_Office Theme</vt:lpstr>
      <vt:lpstr> Rick Chacon, M.Ed.</vt:lpstr>
      <vt:lpstr>Degrees</vt:lpstr>
      <vt:lpstr>Engineering General Education </vt:lpstr>
      <vt:lpstr>Engineering General Education </vt:lpstr>
      <vt:lpstr>Construction Management G.E.</vt:lpstr>
      <vt:lpstr>Construction Management G.E.</vt:lpstr>
      <vt:lpstr>70 Unit Limit for Transfer</vt:lpstr>
      <vt:lpstr>PowerPoint Presentation</vt:lpstr>
      <vt:lpstr>When to Transfer?</vt:lpstr>
      <vt:lpstr>Physics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 General Education</dc:title>
  <dc:creator>LCOE</dc:creator>
  <cp:lastModifiedBy>LCOE</cp:lastModifiedBy>
  <cp:revision>9</cp:revision>
  <dcterms:created xsi:type="dcterms:W3CDTF">2015-10-16T01:10:05Z</dcterms:created>
  <dcterms:modified xsi:type="dcterms:W3CDTF">2015-10-16T03:12:55Z</dcterms:modified>
</cp:coreProperties>
</file>