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9" r:id="rId1"/>
  </p:sldMasterIdLst>
  <p:notesMasterIdLst>
    <p:notesMasterId r:id="rId23"/>
  </p:notesMasterIdLst>
  <p:handoutMasterIdLst>
    <p:handoutMasterId r:id="rId24"/>
  </p:handoutMasterIdLst>
  <p:sldIdLst>
    <p:sldId id="279" r:id="rId2"/>
    <p:sldId id="301" r:id="rId3"/>
    <p:sldId id="302" r:id="rId4"/>
    <p:sldId id="262" r:id="rId5"/>
    <p:sldId id="280" r:id="rId6"/>
    <p:sldId id="287" r:id="rId7"/>
    <p:sldId id="294" r:id="rId8"/>
    <p:sldId id="293" r:id="rId9"/>
    <p:sldId id="300" r:id="rId10"/>
    <p:sldId id="295" r:id="rId11"/>
    <p:sldId id="299" r:id="rId12"/>
    <p:sldId id="290" r:id="rId13"/>
    <p:sldId id="291" r:id="rId14"/>
    <p:sldId id="288" r:id="rId15"/>
    <p:sldId id="292" r:id="rId16"/>
    <p:sldId id="289" r:id="rId17"/>
    <p:sldId id="297" r:id="rId18"/>
    <p:sldId id="296" r:id="rId19"/>
    <p:sldId id="298" r:id="rId20"/>
    <p:sldId id="286" r:id="rId21"/>
    <p:sldId id="26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A20000"/>
    <a:srgbClr val="000099"/>
    <a:srgbClr val="B11A3B"/>
    <a:srgbClr val="A50021"/>
    <a:srgbClr val="280FE3"/>
    <a:srgbClr val="000000"/>
    <a:srgbClr val="2963A9"/>
    <a:srgbClr val="6197D9"/>
    <a:srgbClr val="F6A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2674" autoAdjust="0"/>
  </p:normalViewPr>
  <p:slideViewPr>
    <p:cSldViewPr>
      <p:cViewPr varScale="1">
        <p:scale>
          <a:sx n="68" d="100"/>
          <a:sy n="68" d="100"/>
        </p:scale>
        <p:origin x="-151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199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r>
              <a:rPr lang="en-US" smtClean="0"/>
              <a:t>College of Health and Human Services Advising &amp; Career Development Center</a:t>
            </a:r>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6C01FF1E-AD9C-4526-88BF-17569B427A67}" type="datetimeFigureOut">
              <a:rPr lang="en-US" smtClean="0"/>
              <a:t>10/16/2015</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r>
              <a:rPr lang="en-US" smtClean="0"/>
              <a:t>Community College Counselors Conference</a:t>
            </a:r>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90A06628-3391-4EF0-A1FA-7615B44E1850}" type="slidenum">
              <a:rPr lang="en-US" smtClean="0"/>
              <a:t>‹#›</a:t>
            </a:fld>
            <a:endParaRPr lang="en-US"/>
          </a:p>
        </p:txBody>
      </p:sp>
    </p:spTree>
    <p:extLst>
      <p:ext uri="{BB962C8B-B14F-4D97-AF65-F5344CB8AC3E}">
        <p14:creationId xmlns:p14="http://schemas.microsoft.com/office/powerpoint/2010/main" val="90691727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1" tIns="45660" rIns="91321" bIns="45660" rtlCol="0"/>
          <a:lstStyle>
            <a:lvl1pPr algn="l">
              <a:defRPr sz="1200"/>
            </a:lvl1pPr>
          </a:lstStyle>
          <a:p>
            <a:r>
              <a:rPr lang="en-US" smtClean="0"/>
              <a:t>College of Health and Human Services Advising &amp; Career Development Center</a:t>
            </a:r>
            <a:endParaRPr lang="en-US"/>
          </a:p>
        </p:txBody>
      </p:sp>
      <p:sp>
        <p:nvSpPr>
          <p:cNvPr id="3" name="Date Placeholder 2"/>
          <p:cNvSpPr>
            <a:spLocks noGrp="1"/>
          </p:cNvSpPr>
          <p:nvPr>
            <p:ph type="dt" idx="1"/>
          </p:nvPr>
        </p:nvSpPr>
        <p:spPr>
          <a:xfrm>
            <a:off x="3971293" y="1"/>
            <a:ext cx="3037523" cy="464662"/>
          </a:xfrm>
          <a:prstGeom prst="rect">
            <a:avLst/>
          </a:prstGeom>
        </p:spPr>
        <p:txBody>
          <a:bodyPr vert="horz" lIns="91321" tIns="45660" rIns="91321" bIns="45660" rtlCol="0"/>
          <a:lstStyle>
            <a:lvl1pPr algn="r">
              <a:defRPr sz="1200"/>
            </a:lvl1pPr>
          </a:lstStyle>
          <a:p>
            <a:fld id="{7AF16B59-3DEC-4AE1-9776-A664C46D7CD2}" type="datetimeFigureOut">
              <a:rPr lang="en-US" smtClean="0"/>
              <a:t>10/16/2015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321" tIns="45660" rIns="91321" bIns="45660" rtlCol="0" anchor="ctr"/>
          <a:lstStyle/>
          <a:p>
            <a:endParaRPr lang="en-US"/>
          </a:p>
        </p:txBody>
      </p:sp>
      <p:sp>
        <p:nvSpPr>
          <p:cNvPr id="5" name="Notes Placeholder 4"/>
          <p:cNvSpPr>
            <a:spLocks noGrp="1"/>
          </p:cNvSpPr>
          <p:nvPr>
            <p:ph type="body" sz="quarter" idx="3"/>
          </p:nvPr>
        </p:nvSpPr>
        <p:spPr>
          <a:xfrm>
            <a:off x="700724" y="4415076"/>
            <a:ext cx="5608954" cy="4183539"/>
          </a:xfrm>
          <a:prstGeom prst="rect">
            <a:avLst/>
          </a:prstGeom>
        </p:spPr>
        <p:txBody>
          <a:bodyPr vert="horz" lIns="91321" tIns="45660" rIns="91321" bIns="456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153"/>
            <a:ext cx="3037523" cy="464662"/>
          </a:xfrm>
          <a:prstGeom prst="rect">
            <a:avLst/>
          </a:prstGeom>
        </p:spPr>
        <p:txBody>
          <a:bodyPr vert="horz" lIns="91321" tIns="45660" rIns="91321" bIns="45660" rtlCol="0" anchor="b"/>
          <a:lstStyle>
            <a:lvl1pPr algn="l">
              <a:defRPr sz="1200"/>
            </a:lvl1pPr>
          </a:lstStyle>
          <a:p>
            <a:r>
              <a:rPr lang="en-US" smtClean="0"/>
              <a:t>Community College Counselors Conference</a:t>
            </a:r>
            <a:endParaRPr lang="en-US"/>
          </a:p>
        </p:txBody>
      </p:sp>
      <p:sp>
        <p:nvSpPr>
          <p:cNvPr id="7" name="Slide Number Placeholder 6"/>
          <p:cNvSpPr>
            <a:spLocks noGrp="1"/>
          </p:cNvSpPr>
          <p:nvPr>
            <p:ph type="sldNum" sz="quarter" idx="5"/>
          </p:nvPr>
        </p:nvSpPr>
        <p:spPr>
          <a:xfrm>
            <a:off x="3971293" y="8830153"/>
            <a:ext cx="3037523" cy="464662"/>
          </a:xfrm>
          <a:prstGeom prst="rect">
            <a:avLst/>
          </a:prstGeom>
        </p:spPr>
        <p:txBody>
          <a:bodyPr vert="horz" lIns="91321" tIns="45660" rIns="91321" bIns="45660" rtlCol="0" anchor="b"/>
          <a:lstStyle>
            <a:lvl1pPr algn="r">
              <a:defRPr sz="1200"/>
            </a:lvl1pPr>
          </a:lstStyle>
          <a:p>
            <a:fld id="{F7395D19-F5B8-4C1E-B48D-46742524BFBD}" type="slidenum">
              <a:rPr lang="en-US" smtClean="0"/>
              <a:t>‹#›</a:t>
            </a:fld>
            <a:endParaRPr lang="en-US"/>
          </a:p>
        </p:txBody>
      </p:sp>
    </p:spTree>
    <p:extLst>
      <p:ext uri="{BB962C8B-B14F-4D97-AF65-F5344CB8AC3E}">
        <p14:creationId xmlns:p14="http://schemas.microsoft.com/office/powerpoint/2010/main" val="162282811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95D19-F5B8-4C1E-B48D-46742524BFBD}" type="slidenum">
              <a:rPr lang="en-US" smtClean="0"/>
              <a:t>1</a:t>
            </a:fld>
            <a:endParaRPr lang="en-US"/>
          </a:p>
        </p:txBody>
      </p:sp>
      <p:sp>
        <p:nvSpPr>
          <p:cNvPr id="5" name="Footer Placeholder 4"/>
          <p:cNvSpPr>
            <a:spLocks noGrp="1"/>
          </p:cNvSpPr>
          <p:nvPr>
            <p:ph type="ftr" sz="quarter" idx="11"/>
          </p:nvPr>
        </p:nvSpPr>
        <p:spPr/>
        <p:txBody>
          <a:bodyPr/>
          <a:lstStyle/>
          <a:p>
            <a:r>
              <a:rPr lang="en-US" smtClean="0"/>
              <a:t>Community College Counselors Conference</a:t>
            </a:r>
            <a:endParaRPr lang="en-US"/>
          </a:p>
        </p:txBody>
      </p:sp>
      <p:sp>
        <p:nvSpPr>
          <p:cNvPr id="6" name="Header Placeholder 5"/>
          <p:cNvSpPr>
            <a:spLocks noGrp="1"/>
          </p:cNvSpPr>
          <p:nvPr>
            <p:ph type="hdr" sz="quarter" idx="12"/>
          </p:nvPr>
        </p:nvSpPr>
        <p:spPr/>
        <p:txBody>
          <a:bodyPr/>
          <a:lstStyle/>
          <a:p>
            <a:r>
              <a:rPr lang="en-US" smtClean="0"/>
              <a:t>College of Health and Human Services Advising &amp; Career Development Center</a:t>
            </a:r>
            <a:endParaRPr lang="en-US"/>
          </a:p>
        </p:txBody>
      </p:sp>
    </p:spTree>
    <p:extLst>
      <p:ext uri="{BB962C8B-B14F-4D97-AF65-F5344CB8AC3E}">
        <p14:creationId xmlns:p14="http://schemas.microsoft.com/office/powerpoint/2010/main" val="131777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395D19-F5B8-4C1E-B48D-46742524BFBD}"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Community College Counselors Conference</a:t>
            </a:r>
            <a:endParaRPr lang="en-US"/>
          </a:p>
        </p:txBody>
      </p:sp>
      <p:sp>
        <p:nvSpPr>
          <p:cNvPr id="6" name="Header Placeholder 5"/>
          <p:cNvSpPr>
            <a:spLocks noGrp="1"/>
          </p:cNvSpPr>
          <p:nvPr>
            <p:ph type="hdr" sz="quarter" idx="12"/>
          </p:nvPr>
        </p:nvSpPr>
        <p:spPr/>
        <p:txBody>
          <a:bodyPr/>
          <a:lstStyle/>
          <a:p>
            <a:r>
              <a:rPr lang="en-US" smtClean="0"/>
              <a:t>College of Health and Human Services Advising &amp; Career Development Center</a:t>
            </a:r>
            <a:endParaRPr lang="en-US"/>
          </a:p>
        </p:txBody>
      </p:sp>
    </p:spTree>
    <p:extLst>
      <p:ext uri="{BB962C8B-B14F-4D97-AF65-F5344CB8AC3E}">
        <p14:creationId xmlns:p14="http://schemas.microsoft.com/office/powerpoint/2010/main" val="119920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F416CD-67A3-4CF0-A210-F6AF31AC147F}"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extLst>
      <p:ext uri="{BB962C8B-B14F-4D97-AF65-F5344CB8AC3E}">
        <p14:creationId xmlns:p14="http://schemas.microsoft.com/office/powerpoint/2010/main" val="239555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2E918-7D55-48CE-A165-9BB3FEB5A89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429E7-5688-4B3E-A163-D708A042D69A}" type="slidenum">
              <a:rPr lang="en-US" smtClean="0"/>
              <a:pPr/>
              <a:t>‹#›</a:t>
            </a:fld>
            <a:endParaRPr lang="en-US"/>
          </a:p>
        </p:txBody>
      </p:sp>
    </p:spTree>
    <p:extLst>
      <p:ext uri="{BB962C8B-B14F-4D97-AF65-F5344CB8AC3E}">
        <p14:creationId xmlns:p14="http://schemas.microsoft.com/office/powerpoint/2010/main" val="11100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2E918-7D55-48CE-A165-9BB3FEB5A89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429E7-5688-4B3E-A163-D708A042D69A}" type="slidenum">
              <a:rPr lang="en-US" smtClean="0"/>
              <a:pPr/>
              <a:t>‹#›</a:t>
            </a:fld>
            <a:endParaRPr lang="en-US"/>
          </a:p>
        </p:txBody>
      </p:sp>
    </p:spTree>
    <p:extLst>
      <p:ext uri="{BB962C8B-B14F-4D97-AF65-F5344CB8AC3E}">
        <p14:creationId xmlns:p14="http://schemas.microsoft.com/office/powerpoint/2010/main" val="134201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F2E918-7D55-48CE-A165-9BB3FEB5A89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429E7-5688-4B3E-A163-D708A042D69A}" type="slidenum">
              <a:rPr lang="en-US" smtClean="0"/>
              <a:pPr/>
              <a:t>‹#›</a:t>
            </a:fld>
            <a:endParaRPr lang="en-US"/>
          </a:p>
        </p:txBody>
      </p:sp>
    </p:spTree>
    <p:extLst>
      <p:ext uri="{BB962C8B-B14F-4D97-AF65-F5344CB8AC3E}">
        <p14:creationId xmlns:p14="http://schemas.microsoft.com/office/powerpoint/2010/main" val="215626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206017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2E918-7D55-48CE-A165-9BB3FEB5A895}"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429E7-5688-4B3E-A163-D708A042D69A}" type="slidenum">
              <a:rPr lang="en-US" smtClean="0"/>
              <a:pPr/>
              <a:t>‹#›</a:t>
            </a:fld>
            <a:endParaRPr lang="en-US"/>
          </a:p>
        </p:txBody>
      </p:sp>
    </p:spTree>
    <p:extLst>
      <p:ext uri="{BB962C8B-B14F-4D97-AF65-F5344CB8AC3E}">
        <p14:creationId xmlns:p14="http://schemas.microsoft.com/office/powerpoint/2010/main" val="60739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2E918-7D55-48CE-A165-9BB3FEB5A895}" type="datetimeFigureOut">
              <a:rPr lang="en-US" smtClean="0"/>
              <a:pPr/>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429E7-5688-4B3E-A163-D708A042D69A}" type="slidenum">
              <a:rPr lang="en-US" smtClean="0"/>
              <a:pPr/>
              <a:t>‹#›</a:t>
            </a:fld>
            <a:endParaRPr lang="en-US"/>
          </a:p>
        </p:txBody>
      </p:sp>
    </p:spTree>
    <p:extLst>
      <p:ext uri="{BB962C8B-B14F-4D97-AF65-F5344CB8AC3E}">
        <p14:creationId xmlns:p14="http://schemas.microsoft.com/office/powerpoint/2010/main" val="84591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2E918-7D55-48CE-A165-9BB3FEB5A895}" type="datetimeFigureOut">
              <a:rPr lang="en-US" smtClean="0"/>
              <a:pPr/>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429E7-5688-4B3E-A163-D708A042D69A}" type="slidenum">
              <a:rPr lang="en-US" smtClean="0"/>
              <a:pPr/>
              <a:t>‹#›</a:t>
            </a:fld>
            <a:endParaRPr lang="en-US"/>
          </a:p>
        </p:txBody>
      </p:sp>
    </p:spTree>
    <p:extLst>
      <p:ext uri="{BB962C8B-B14F-4D97-AF65-F5344CB8AC3E}">
        <p14:creationId xmlns:p14="http://schemas.microsoft.com/office/powerpoint/2010/main" val="155658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2E918-7D55-48CE-A165-9BB3FEB5A895}" type="datetimeFigureOut">
              <a:rPr lang="en-US" smtClean="0"/>
              <a:pPr/>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429E7-5688-4B3E-A163-D708A042D69A}" type="slidenum">
              <a:rPr lang="en-US" smtClean="0"/>
              <a:pPr/>
              <a:t>‹#›</a:t>
            </a:fld>
            <a:endParaRPr lang="en-US"/>
          </a:p>
        </p:txBody>
      </p:sp>
    </p:spTree>
    <p:extLst>
      <p:ext uri="{BB962C8B-B14F-4D97-AF65-F5344CB8AC3E}">
        <p14:creationId xmlns:p14="http://schemas.microsoft.com/office/powerpoint/2010/main" val="56149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2E918-7D55-48CE-A165-9BB3FEB5A895}"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27625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2E918-7D55-48CE-A165-9BB3FEB5A895}"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429E7-5688-4B3E-A163-D708A042D69A}" type="slidenum">
              <a:rPr lang="en-US" smtClean="0"/>
              <a:pPr/>
              <a:t>‹#›</a:t>
            </a:fld>
            <a:endParaRPr lang="en-US"/>
          </a:p>
        </p:txBody>
      </p:sp>
    </p:spTree>
    <p:extLst>
      <p:ext uri="{BB962C8B-B14F-4D97-AF65-F5344CB8AC3E}">
        <p14:creationId xmlns:p14="http://schemas.microsoft.com/office/powerpoint/2010/main" val="264393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2E918-7D55-48CE-A165-9BB3FEB5A895}" type="datetimeFigureOut">
              <a:rPr lang="en-US" smtClean="0"/>
              <a:pPr/>
              <a:t>10/16/2015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429E7-5688-4B3E-A163-D708A042D69A}" type="slidenum">
              <a:rPr lang="en-US" smtClean="0"/>
              <a:pPr/>
              <a:t>‹#›</a:t>
            </a:fld>
            <a:endParaRPr lang="en-US"/>
          </a:p>
        </p:txBody>
      </p:sp>
    </p:spTree>
    <p:extLst>
      <p:ext uri="{BB962C8B-B14F-4D97-AF65-F5344CB8AC3E}">
        <p14:creationId xmlns:p14="http://schemas.microsoft.com/office/powerpoint/2010/main" val="2931721375"/>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rankyc@csufresno.edu" TargetMode="External"/><Relationship Id="rId7"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mailto:gcastaneda@csufresno.edu" TargetMode="External"/><Relationship Id="rId5" Type="http://schemas.openxmlformats.org/officeDocument/2006/relationships/hyperlink" Target="mailto:ssaychou@csufresno.edu" TargetMode="External"/><Relationship Id="rId4" Type="http://schemas.openxmlformats.org/officeDocument/2006/relationships/hyperlink" Target="mailto:rpagesmith@csufresno.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fresnostate.edu/academics/oie/"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w.fresnostate.edu/academics/gradstudies/narratives/indexdoctoral.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22320"/>
            <a:ext cx="9144000" cy="1785104"/>
          </a:xfrm>
          <a:prstGeom prst="rect">
            <a:avLst/>
          </a:prstGeom>
          <a:noFill/>
        </p:spPr>
        <p:txBody>
          <a:bodyPr wrap="square" rtlCol="0">
            <a:spAutoFit/>
          </a:bodyPr>
          <a:lstStyle/>
          <a:p>
            <a:pPr algn="ctr"/>
            <a:r>
              <a:rPr lang="en-US" sz="5500" b="1" dirty="0" smtClean="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Community College Counselors Conference</a:t>
            </a:r>
            <a:endParaRPr lang="en-US" sz="5500" b="1"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983" y="304800"/>
            <a:ext cx="6368034" cy="14127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99157"/>
            <a:ext cx="9144000" cy="3169729"/>
          </a:xfrm>
          <a:prstGeom prst="rect">
            <a:avLst/>
          </a:prstGeom>
        </p:spPr>
      </p:pic>
    </p:spTree>
    <p:extLst>
      <p:ext uri="{BB962C8B-B14F-4D97-AF65-F5344CB8AC3E}">
        <p14:creationId xmlns:p14="http://schemas.microsoft.com/office/powerpoint/2010/main" val="4136434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63845"/>
          </a:xfrm>
          <a:prstGeom prst="rect">
            <a:avLst/>
          </a:prstGeom>
        </p:spPr>
      </p:pic>
      <p:sp>
        <p:nvSpPr>
          <p:cNvPr id="5" name="TextBox 4"/>
          <p:cNvSpPr txBox="1"/>
          <p:nvPr/>
        </p:nvSpPr>
        <p:spPr>
          <a:xfrm>
            <a:off x="-2931" y="602071"/>
            <a:ext cx="9144000" cy="861774"/>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Application Deadline</a:t>
            </a:r>
          </a:p>
        </p:txBody>
      </p:sp>
      <p:sp>
        <p:nvSpPr>
          <p:cNvPr id="6" name="Content Placeholder 2"/>
          <p:cNvSpPr>
            <a:spLocks noGrp="1"/>
          </p:cNvSpPr>
          <p:nvPr>
            <p:ph idx="1"/>
          </p:nvPr>
        </p:nvSpPr>
        <p:spPr>
          <a:xfrm>
            <a:off x="457200" y="2667000"/>
            <a:ext cx="8229600" cy="1981200"/>
          </a:xfrm>
        </p:spPr>
        <p:txBody>
          <a:bodyPr>
            <a:normAutofit/>
          </a:bodyPr>
          <a:lstStyle/>
          <a:p>
            <a:pPr marL="0" indent="0" algn="ctr">
              <a:buNone/>
            </a:pPr>
            <a:r>
              <a:rPr lang="en-US" sz="3000" b="1" u="sng" dirty="0" smtClean="0">
                <a:solidFill>
                  <a:srgbClr val="A20000"/>
                </a:solidFill>
                <a:latin typeface="Arial" panose="020B0604020202020204" pitchFamily="34" charset="0"/>
                <a:cs typeface="Arial" panose="020B0604020202020204" pitchFamily="34" charset="0"/>
              </a:rPr>
              <a:t>FALL SEMESTER ENTRY</a:t>
            </a:r>
            <a:endParaRPr lang="en-US" sz="3000" b="1" dirty="0" smtClean="0">
              <a:solidFill>
                <a:srgbClr val="A20000"/>
              </a:solidFill>
              <a:latin typeface="Arial" panose="020B0604020202020204" pitchFamily="34" charset="0"/>
              <a:cs typeface="Arial" panose="020B0604020202020204" pitchFamily="34" charset="0"/>
            </a:endParaRPr>
          </a:p>
          <a:p>
            <a:pPr algn="ctr">
              <a:lnSpc>
                <a:spcPct val="90000"/>
              </a:lnSpc>
              <a:buFont typeface="Wingdings" pitchFamily="2" charset="2"/>
              <a:buNone/>
            </a:pPr>
            <a:r>
              <a:rPr lang="en-US" sz="2000" b="1" dirty="0" smtClean="0">
                <a:solidFill>
                  <a:schemeClr val="tx2"/>
                </a:solidFill>
                <a:latin typeface="Arial" panose="020B0604020202020204" pitchFamily="34" charset="0"/>
                <a:cs typeface="Arial" panose="020B0604020202020204" pitchFamily="34" charset="0"/>
              </a:rPr>
              <a:t> </a:t>
            </a:r>
            <a:r>
              <a:rPr lang="en-US" sz="2000" b="1" dirty="0" smtClean="0">
                <a:solidFill>
                  <a:srgbClr val="000066"/>
                </a:solidFill>
                <a:latin typeface="Arial" panose="020B0604020202020204" pitchFamily="34" charset="0"/>
                <a:cs typeface="Arial" panose="020B0604020202020204" pitchFamily="34" charset="0"/>
              </a:rPr>
              <a:t>Applications are due February 1</a:t>
            </a:r>
            <a:r>
              <a:rPr lang="en-US" sz="2000" b="1" baseline="30000" dirty="0" smtClean="0">
                <a:solidFill>
                  <a:srgbClr val="000066"/>
                </a:solidFill>
                <a:latin typeface="Arial" panose="020B0604020202020204" pitchFamily="34" charset="0"/>
                <a:cs typeface="Arial" panose="020B0604020202020204" pitchFamily="34" charset="0"/>
              </a:rPr>
              <a:t>st</a:t>
            </a:r>
            <a:r>
              <a:rPr lang="en-US" sz="2000" b="1" dirty="0" smtClean="0">
                <a:solidFill>
                  <a:srgbClr val="000066"/>
                </a:solidFill>
                <a:latin typeface="Arial" panose="020B0604020202020204" pitchFamily="34" charset="0"/>
                <a:cs typeface="Arial" panose="020B0604020202020204" pitchFamily="34" charset="0"/>
              </a:rPr>
              <a:t> </a:t>
            </a:r>
            <a:endParaRPr lang="en-US" sz="2000" b="1" dirty="0">
              <a:solidFill>
                <a:srgbClr val="000066"/>
              </a:solidFill>
              <a:latin typeface="Arial" panose="020B0604020202020204" pitchFamily="34" charset="0"/>
              <a:cs typeface="Arial" panose="020B0604020202020204" pitchFamily="34" charset="0"/>
            </a:endParaRPr>
          </a:p>
          <a:p>
            <a:pPr algn="ctr">
              <a:lnSpc>
                <a:spcPct val="90000"/>
              </a:lnSpc>
              <a:buFont typeface="Wingdings" pitchFamily="2" charset="2"/>
              <a:buNone/>
            </a:pPr>
            <a:r>
              <a:rPr lang="en-US" sz="1500" i="1" dirty="0" smtClean="0">
                <a:solidFill>
                  <a:srgbClr val="000066"/>
                </a:solidFill>
                <a:latin typeface="Arial" panose="020B0604020202020204" pitchFamily="34" charset="0"/>
                <a:cs typeface="Arial" panose="020B0604020202020204" pitchFamily="34" charset="0"/>
              </a:rPr>
              <a:t>Applications are due each year for the following Fall semester.</a:t>
            </a:r>
          </a:p>
          <a:p>
            <a:pPr algn="ctr">
              <a:lnSpc>
                <a:spcPct val="90000"/>
              </a:lnSpc>
              <a:buFont typeface="Wingdings" pitchFamily="2" charset="2"/>
              <a:buNone/>
            </a:pPr>
            <a:endParaRPr lang="en-US" sz="11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439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8"/>
            <a:ext cx="9144000" cy="2457138"/>
          </a:xfrm>
          <a:prstGeom prst="rect">
            <a:avLst/>
          </a:prstGeom>
        </p:spPr>
      </p:pic>
      <p:sp>
        <p:nvSpPr>
          <p:cNvPr id="5" name="TextBox 4"/>
          <p:cNvSpPr txBox="1"/>
          <p:nvPr/>
        </p:nvSpPr>
        <p:spPr>
          <a:xfrm>
            <a:off x="0" y="3733800"/>
            <a:ext cx="9144000" cy="938719"/>
          </a:xfrm>
          <a:prstGeom prst="rect">
            <a:avLst/>
          </a:prstGeom>
          <a:noFill/>
        </p:spPr>
        <p:txBody>
          <a:bodyPr wrap="square" rtlCol="0">
            <a:spAutoFit/>
          </a:bodyPr>
          <a:lstStyle/>
          <a:p>
            <a:pPr algn="ctr"/>
            <a:r>
              <a:rPr lang="en-US" sz="5500" b="1" dirty="0" smtClean="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Pre-Nursing</a:t>
            </a:r>
          </a:p>
        </p:txBody>
      </p:sp>
    </p:spTree>
    <p:extLst>
      <p:ext uri="{BB962C8B-B14F-4D97-AF65-F5344CB8AC3E}">
        <p14:creationId xmlns:p14="http://schemas.microsoft.com/office/powerpoint/2010/main" val="1367468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8"/>
            <a:ext cx="9144000" cy="1466538"/>
          </a:xfrm>
          <a:prstGeom prst="rect">
            <a:avLst/>
          </a:prstGeom>
        </p:spPr>
      </p:pic>
      <p:sp>
        <p:nvSpPr>
          <p:cNvPr id="5" name="TextBox 4"/>
          <p:cNvSpPr txBox="1"/>
          <p:nvPr/>
        </p:nvSpPr>
        <p:spPr>
          <a:xfrm>
            <a:off x="0" y="596358"/>
            <a:ext cx="9144000" cy="861774"/>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Pre-Nursing Prerequisites</a:t>
            </a:r>
          </a:p>
        </p:txBody>
      </p:sp>
      <p:sp>
        <p:nvSpPr>
          <p:cNvPr id="6" name="TextBox 5"/>
          <p:cNvSpPr txBox="1"/>
          <p:nvPr/>
        </p:nvSpPr>
        <p:spPr>
          <a:xfrm>
            <a:off x="304800" y="6172200"/>
            <a:ext cx="8153401" cy="461665"/>
          </a:xfrm>
          <a:prstGeom prst="rect">
            <a:avLst/>
          </a:prstGeom>
          <a:noFill/>
        </p:spPr>
        <p:txBody>
          <a:bodyPr wrap="square" rtlCol="0">
            <a:spAutoFit/>
          </a:bodyPr>
          <a:lstStyle/>
          <a:p>
            <a:pPr>
              <a:lnSpc>
                <a:spcPct val="80000"/>
              </a:lnSpc>
              <a:buNone/>
            </a:pPr>
            <a:r>
              <a:rPr lang="en-US" sz="1000" dirty="0" smtClean="0">
                <a:solidFill>
                  <a:srgbClr val="000066"/>
                </a:solidFill>
                <a:latin typeface="Arial" panose="020B0604020202020204" pitchFamily="34" charset="0"/>
                <a:cs typeface="Arial" panose="020B0604020202020204" pitchFamily="34" charset="0"/>
              </a:rPr>
              <a:t>Each prerequisite must be completed with a minimum grade of “C” or better.</a:t>
            </a:r>
          </a:p>
          <a:p>
            <a:pPr>
              <a:lnSpc>
                <a:spcPct val="80000"/>
              </a:lnSpc>
              <a:buNone/>
            </a:pPr>
            <a:r>
              <a:rPr lang="en-US" sz="1000" dirty="0" smtClean="0">
                <a:solidFill>
                  <a:srgbClr val="000066"/>
                </a:solidFill>
                <a:latin typeface="Arial" panose="020B0604020202020204" pitchFamily="34" charset="0"/>
                <a:cs typeface="Arial" panose="020B0604020202020204" pitchFamily="34" charset="0"/>
              </a:rPr>
              <a:t>CR/NC grades are </a:t>
            </a:r>
            <a:r>
              <a:rPr lang="en-US" sz="1000" b="1" dirty="0" smtClean="0">
                <a:solidFill>
                  <a:srgbClr val="000066"/>
                </a:solidFill>
                <a:latin typeface="Arial" panose="020B0604020202020204" pitchFamily="34" charset="0"/>
                <a:cs typeface="Arial" panose="020B0604020202020204" pitchFamily="34" charset="0"/>
              </a:rPr>
              <a:t>NOT</a:t>
            </a:r>
            <a:r>
              <a:rPr lang="en-US" sz="1000" dirty="0" smtClean="0">
                <a:solidFill>
                  <a:srgbClr val="000066"/>
                </a:solidFill>
                <a:latin typeface="Arial" panose="020B0604020202020204" pitchFamily="34" charset="0"/>
                <a:cs typeface="Arial" panose="020B0604020202020204" pitchFamily="34" charset="0"/>
              </a:rPr>
              <a:t> accepted.</a:t>
            </a:r>
          </a:p>
          <a:p>
            <a:pPr>
              <a:lnSpc>
                <a:spcPct val="80000"/>
              </a:lnSpc>
              <a:buNone/>
            </a:pPr>
            <a:r>
              <a:rPr lang="en-US" sz="1000" dirty="0" smtClean="0">
                <a:solidFill>
                  <a:srgbClr val="000066"/>
                </a:solidFill>
                <a:latin typeface="Arial" panose="020B0604020202020204" pitchFamily="34" charset="0"/>
                <a:cs typeface="Arial" panose="020B0604020202020204" pitchFamily="34" charset="0"/>
              </a:rPr>
              <a:t>Online Science courses are</a:t>
            </a:r>
            <a:r>
              <a:rPr lang="en-US" sz="1000" b="1" dirty="0" smtClean="0">
                <a:solidFill>
                  <a:srgbClr val="000066"/>
                </a:solidFill>
                <a:latin typeface="Arial" panose="020B0604020202020204" pitchFamily="34" charset="0"/>
                <a:cs typeface="Arial" panose="020B0604020202020204" pitchFamily="34" charset="0"/>
              </a:rPr>
              <a:t> NOT </a:t>
            </a:r>
            <a:r>
              <a:rPr lang="en-US" sz="1000" dirty="0" smtClean="0">
                <a:solidFill>
                  <a:srgbClr val="000066"/>
                </a:solidFill>
                <a:latin typeface="Arial" panose="020B0604020202020204" pitchFamily="34" charset="0"/>
                <a:cs typeface="Arial" panose="020B0604020202020204" pitchFamily="34" charset="0"/>
              </a:rPr>
              <a:t>accepted. </a:t>
            </a:r>
            <a:endParaRPr lang="en-US" sz="1000" dirty="0">
              <a:solidFill>
                <a:srgbClr val="000066"/>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16593485"/>
              </p:ext>
            </p:extLst>
          </p:nvPr>
        </p:nvGraphicFramePr>
        <p:xfrm>
          <a:off x="381000" y="1928018"/>
          <a:ext cx="8381999" cy="4277627"/>
        </p:xfrm>
        <a:graphic>
          <a:graphicData uri="http://schemas.openxmlformats.org/drawingml/2006/table">
            <a:tbl>
              <a:tblPr firstRow="1" firstCol="1" bandRow="1">
                <a:tableStyleId>{5C22544A-7EE6-4342-B048-85BDC9FD1C3A}</a:tableStyleId>
              </a:tblPr>
              <a:tblGrid>
                <a:gridCol w="2809317"/>
                <a:gridCol w="3591482"/>
                <a:gridCol w="1981200"/>
              </a:tblGrid>
              <a:tr h="594841">
                <a:tc>
                  <a:txBody>
                    <a:bodyPr/>
                    <a:lstStyle/>
                    <a:p>
                      <a:pPr marL="0" marR="0" algn="just">
                        <a:lnSpc>
                          <a:spcPct val="115000"/>
                        </a:lnSpc>
                        <a:spcBef>
                          <a:spcPts val="0"/>
                        </a:spcBef>
                        <a:spcAft>
                          <a:spcPts val="0"/>
                        </a:spcAft>
                      </a:pPr>
                      <a:r>
                        <a:rPr lang="en-US" sz="2000" dirty="0" smtClean="0">
                          <a:effectLst/>
                          <a:latin typeface="Arial" panose="020B0604020202020204" pitchFamily="34" charset="0"/>
                          <a:cs typeface="Arial" panose="020B0604020202020204" pitchFamily="34" charset="0"/>
                        </a:rPr>
                        <a:t>Prerequisite Courses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66"/>
                    </a:solidFill>
                  </a:tcPr>
                </a:tc>
                <a:tc>
                  <a:txBody>
                    <a:bodyPr/>
                    <a:lstStyle/>
                    <a:p>
                      <a:pPr marL="0" marR="0" algn="just">
                        <a:lnSpc>
                          <a:spcPct val="115000"/>
                        </a:lnSpc>
                        <a:spcBef>
                          <a:spcPts val="0"/>
                        </a:spcBef>
                        <a:spcAft>
                          <a:spcPts val="0"/>
                        </a:spcAft>
                      </a:pPr>
                      <a:r>
                        <a:rPr lang="en-US" sz="2000" dirty="0" smtClean="0">
                          <a:effectLst/>
                          <a:latin typeface="Arial" panose="020B0604020202020204" pitchFamily="34" charset="0"/>
                          <a:ea typeface="+mn-ea"/>
                          <a:cs typeface="Arial" panose="020B0604020202020204" pitchFamily="34" charset="0"/>
                        </a:rPr>
                        <a:t>Course</a:t>
                      </a:r>
                      <a:r>
                        <a:rPr lang="en-US" sz="2000" baseline="0" dirty="0" smtClean="0">
                          <a:effectLst/>
                          <a:latin typeface="Arial" panose="020B0604020202020204" pitchFamily="34" charset="0"/>
                          <a:ea typeface="+mn-ea"/>
                          <a:cs typeface="Arial" panose="020B0604020202020204" pitchFamily="34" charset="0"/>
                        </a:rPr>
                        <a:t> Title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66"/>
                    </a:solidFill>
                  </a:tcPr>
                </a:tc>
                <a:tc>
                  <a:txBody>
                    <a:bodyPr/>
                    <a:lstStyle/>
                    <a:p>
                      <a:pPr marL="0" marR="0" algn="just">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GE </a:t>
                      </a:r>
                      <a:r>
                        <a:rPr lang="en-US" sz="2000" dirty="0" smtClean="0">
                          <a:effectLst/>
                          <a:latin typeface="Arial" panose="020B0604020202020204" pitchFamily="34" charset="0"/>
                          <a:cs typeface="Arial" panose="020B0604020202020204" pitchFamily="34" charset="0"/>
                        </a:rPr>
                        <a:t>Requirements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66"/>
                    </a:solidFill>
                  </a:tcPr>
                </a:tc>
              </a:tr>
              <a:tr h="482501">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Oral Communication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COMM</a:t>
                      </a:r>
                      <a:r>
                        <a:rPr lang="en-US" sz="1500" baseline="0" dirty="0" smtClean="0">
                          <a:effectLst/>
                          <a:latin typeface="Arial" panose="020B0604020202020204" pitchFamily="34" charset="0"/>
                          <a:cs typeface="Arial" panose="020B0604020202020204" pitchFamily="34" charset="0"/>
                        </a:rPr>
                        <a:t> 3, 7, or 8</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A1</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14651">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Written </a:t>
                      </a:r>
                      <a:r>
                        <a:rPr lang="en-US" sz="1500" dirty="0" smtClean="0">
                          <a:effectLst/>
                          <a:latin typeface="Arial" panose="020B0604020202020204" pitchFamily="34" charset="0"/>
                          <a:cs typeface="Arial" panose="020B0604020202020204" pitchFamily="34" charset="0"/>
                        </a:rPr>
                        <a:t>Communication</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ENGL</a:t>
                      </a:r>
                      <a:r>
                        <a:rPr lang="en-US" sz="1500" baseline="0" dirty="0" smtClean="0">
                          <a:effectLst/>
                          <a:latin typeface="Arial" panose="020B0604020202020204" pitchFamily="34" charset="0"/>
                          <a:cs typeface="Arial" panose="020B0604020202020204" pitchFamily="34" charset="0"/>
                        </a:rPr>
                        <a:t> 5B or 10</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A2</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24154">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Critical </a:t>
                      </a:r>
                      <a:r>
                        <a:rPr lang="en-US" sz="1500" dirty="0" smtClean="0">
                          <a:effectLst/>
                          <a:latin typeface="Arial" panose="020B0604020202020204" pitchFamily="34" charset="0"/>
                          <a:cs typeface="Arial" panose="020B0604020202020204" pitchFamily="34" charset="0"/>
                        </a:rPr>
                        <a:t>Thinking</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l">
                        <a:lnSpc>
                          <a:spcPct val="115000"/>
                        </a:lnSpc>
                        <a:spcBef>
                          <a:spcPts val="0"/>
                        </a:spcBef>
                        <a:spcAft>
                          <a:spcPts val="0"/>
                        </a:spcAft>
                      </a:pPr>
                      <a:r>
                        <a:rPr lang="en-US" sz="1500" i="0" dirty="0">
                          <a:effectLst/>
                          <a:latin typeface="Arial" panose="020B0604020202020204" pitchFamily="34" charset="0"/>
                          <a:cs typeface="Arial" panose="020B0604020202020204" pitchFamily="34" charset="0"/>
                        </a:rPr>
                        <a:t> </a:t>
                      </a:r>
                      <a:r>
                        <a:rPr lang="en-US" sz="1500" i="0" dirty="0" smtClean="0">
                          <a:effectLst/>
                          <a:latin typeface="Arial" panose="020B0604020202020204" pitchFamily="34" charset="0"/>
                          <a:cs typeface="Arial" panose="020B0604020202020204" pitchFamily="34" charset="0"/>
                        </a:rPr>
                        <a:t>SOC</a:t>
                      </a:r>
                      <a:r>
                        <a:rPr lang="en-US" sz="1500" i="0" baseline="0" dirty="0" smtClean="0">
                          <a:effectLst/>
                          <a:latin typeface="Arial" panose="020B0604020202020204" pitchFamily="34" charset="0"/>
                          <a:cs typeface="Arial" panose="020B0604020202020204" pitchFamily="34" charset="0"/>
                        </a:rPr>
                        <a:t> 3 </a:t>
                      </a:r>
                      <a:r>
                        <a:rPr lang="en-US" sz="1000" i="1" baseline="0" dirty="0" smtClean="0">
                          <a:effectLst/>
                          <a:latin typeface="Arial" panose="020B0604020202020204" pitchFamily="34" charset="0"/>
                          <a:cs typeface="Arial" panose="020B0604020202020204" pitchFamily="34" charset="0"/>
                        </a:rPr>
                        <a:t>*Recommended. Meet CT and Additional Requirements.</a:t>
                      </a:r>
                      <a:endParaRPr lang="en-US" sz="1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A3</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46136">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Quantitative </a:t>
                      </a:r>
                      <a:r>
                        <a:rPr lang="en-US" sz="1500" dirty="0" smtClean="0">
                          <a:effectLst/>
                          <a:latin typeface="Arial" panose="020B0604020202020204" pitchFamily="34" charset="0"/>
                          <a:cs typeface="Arial" panose="020B0604020202020204" pitchFamily="34" charset="0"/>
                        </a:rPr>
                        <a:t>Reasoning</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MATH</a:t>
                      </a:r>
                      <a:r>
                        <a:rPr lang="en-US" sz="1500" baseline="0" dirty="0" smtClean="0">
                          <a:effectLst/>
                          <a:latin typeface="Arial" panose="020B0604020202020204" pitchFamily="34" charset="0"/>
                          <a:cs typeface="Arial" panose="020B0604020202020204" pitchFamily="34" charset="0"/>
                        </a:rPr>
                        <a:t> 11 or PH 92 </a:t>
                      </a:r>
                      <a:r>
                        <a:rPr lang="en-US" sz="1000" i="1" baseline="0" dirty="0" smtClean="0">
                          <a:effectLst/>
                          <a:latin typeface="Arial" panose="020B0604020202020204" pitchFamily="34" charset="0"/>
                          <a:ea typeface="Calibri" panose="020F0502020204030204" pitchFamily="34" charset="0"/>
                          <a:cs typeface="Arial" panose="020B0604020202020204" pitchFamily="34" charset="0"/>
                        </a:rPr>
                        <a:t>*Firm prerequisite. </a:t>
                      </a:r>
                      <a:endParaRPr lang="en-US" sz="1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B4</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57200">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General </a:t>
                      </a:r>
                      <a:r>
                        <a:rPr lang="en-US" sz="1500" dirty="0" smtClean="0">
                          <a:effectLst/>
                          <a:latin typeface="Arial" panose="020B0604020202020204" pitchFamily="34" charset="0"/>
                          <a:cs typeface="Arial" panose="020B0604020202020204" pitchFamily="34" charset="0"/>
                        </a:rPr>
                        <a:t>Chemistry</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CHEM</a:t>
                      </a:r>
                      <a:r>
                        <a:rPr lang="en-US" sz="1500" baseline="0" dirty="0" smtClean="0">
                          <a:effectLst/>
                          <a:latin typeface="Arial" panose="020B0604020202020204" pitchFamily="34" charset="0"/>
                          <a:cs typeface="Arial" panose="020B0604020202020204" pitchFamily="34" charset="0"/>
                        </a:rPr>
                        <a:t> 3A</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B1 &amp; B3</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57200">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Human </a:t>
                      </a:r>
                      <a:r>
                        <a:rPr lang="en-US" sz="1500" dirty="0" smtClean="0">
                          <a:effectLst/>
                          <a:latin typeface="Arial" panose="020B0604020202020204" pitchFamily="34" charset="0"/>
                          <a:cs typeface="Arial" panose="020B0604020202020204" pitchFamily="34" charset="0"/>
                        </a:rPr>
                        <a:t>Anatomy</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BIOL 64</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57200">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Human </a:t>
                      </a:r>
                      <a:r>
                        <a:rPr lang="en-US" sz="1500" dirty="0" smtClean="0">
                          <a:effectLst/>
                          <a:latin typeface="Arial" panose="020B0604020202020204" pitchFamily="34" charset="0"/>
                          <a:cs typeface="Arial" panose="020B0604020202020204" pitchFamily="34" charset="0"/>
                        </a:rPr>
                        <a:t>Physiology</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BIOL 65</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23549">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Introductory </a:t>
                      </a:r>
                      <a:r>
                        <a:rPr lang="en-US" sz="1500" dirty="0" smtClean="0">
                          <a:effectLst/>
                          <a:latin typeface="Arial" panose="020B0604020202020204" pitchFamily="34" charset="0"/>
                          <a:cs typeface="Arial" panose="020B0604020202020204" pitchFamily="34" charset="0"/>
                        </a:rPr>
                        <a:t>Microbiology</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BIOL</a:t>
                      </a:r>
                      <a:r>
                        <a:rPr lang="en-US" sz="1500" baseline="0" dirty="0" smtClean="0">
                          <a:effectLst/>
                          <a:latin typeface="Arial" panose="020B0604020202020204" pitchFamily="34" charset="0"/>
                          <a:cs typeface="Arial" panose="020B0604020202020204" pitchFamily="34" charset="0"/>
                        </a:rPr>
                        <a:t> 20</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B2</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9" name="TextBox 8"/>
          <p:cNvSpPr txBox="1"/>
          <p:nvPr/>
        </p:nvSpPr>
        <p:spPr>
          <a:xfrm>
            <a:off x="304801" y="1390575"/>
            <a:ext cx="8267700" cy="892552"/>
          </a:xfrm>
          <a:prstGeom prst="rect">
            <a:avLst/>
          </a:prstGeom>
          <a:noFill/>
        </p:spPr>
        <p:txBody>
          <a:bodyPr wrap="square" rtlCol="0">
            <a:spAutoFit/>
          </a:bodyPr>
          <a:lstStyle/>
          <a:p>
            <a:pPr>
              <a:lnSpc>
                <a:spcPct val="80000"/>
              </a:lnSpc>
              <a:buNone/>
            </a:pPr>
            <a:endParaRPr lang="en-US" sz="2000" b="1" dirty="0" smtClean="0">
              <a:solidFill>
                <a:srgbClr val="000066"/>
              </a:solidFill>
            </a:endParaRPr>
          </a:p>
          <a:p>
            <a:pPr>
              <a:lnSpc>
                <a:spcPct val="80000"/>
              </a:lnSpc>
              <a:buNone/>
            </a:pPr>
            <a:r>
              <a:rPr lang="en-US" sz="2000" b="1" dirty="0" smtClean="0">
                <a:solidFill>
                  <a:srgbClr val="B11A3B"/>
                </a:solidFill>
                <a:latin typeface="Arial" panose="020B0604020202020204" pitchFamily="34" charset="0"/>
                <a:cs typeface="Arial" panose="020B0604020202020204" pitchFamily="34" charset="0"/>
              </a:rPr>
              <a:t>Grades in these courses are calculated for Nursing </a:t>
            </a:r>
            <a:r>
              <a:rPr lang="en-US" sz="2000" b="1" dirty="0">
                <a:solidFill>
                  <a:srgbClr val="B11A3B"/>
                </a:solidFill>
                <a:latin typeface="Arial" panose="020B0604020202020204" pitchFamily="34" charset="0"/>
                <a:cs typeface="Arial" panose="020B0604020202020204" pitchFamily="34" charset="0"/>
              </a:rPr>
              <a:t>Admissions:</a:t>
            </a:r>
          </a:p>
          <a:p>
            <a:endParaRPr lang="en-US" sz="2000" b="1" dirty="0"/>
          </a:p>
        </p:txBody>
      </p:sp>
    </p:spTree>
    <p:extLst>
      <p:ext uri="{BB962C8B-B14F-4D97-AF65-F5344CB8AC3E}">
        <p14:creationId xmlns:p14="http://schemas.microsoft.com/office/powerpoint/2010/main" val="3992187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8"/>
            <a:ext cx="9144000" cy="1466538"/>
          </a:xfrm>
          <a:prstGeom prst="rect">
            <a:avLst/>
          </a:prstGeom>
        </p:spPr>
      </p:pic>
      <p:sp>
        <p:nvSpPr>
          <p:cNvPr id="5" name="TextBox 4"/>
          <p:cNvSpPr txBox="1"/>
          <p:nvPr/>
        </p:nvSpPr>
        <p:spPr>
          <a:xfrm>
            <a:off x="0" y="586026"/>
            <a:ext cx="9144000" cy="861774"/>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Requirements</a:t>
            </a:r>
          </a:p>
        </p:txBody>
      </p:sp>
      <p:sp>
        <p:nvSpPr>
          <p:cNvPr id="6" name="Content Placeholder 2"/>
          <p:cNvSpPr>
            <a:spLocks noGrp="1"/>
          </p:cNvSpPr>
          <p:nvPr>
            <p:ph idx="1"/>
          </p:nvPr>
        </p:nvSpPr>
        <p:spPr>
          <a:xfrm>
            <a:off x="402771" y="5257800"/>
            <a:ext cx="7848600" cy="1097926"/>
          </a:xfrm>
        </p:spPr>
        <p:txBody>
          <a:bodyPr>
            <a:normAutofit/>
          </a:bodyPr>
          <a:lstStyle/>
          <a:p>
            <a:pPr marL="0" indent="0">
              <a:buNone/>
            </a:pPr>
            <a:r>
              <a:rPr lang="en-US" sz="1200" b="1" u="sng" dirty="0" smtClean="0">
                <a:solidFill>
                  <a:srgbClr val="000066"/>
                </a:solidFill>
                <a:latin typeface="Arial" panose="020B0604020202020204" pitchFamily="34" charset="0"/>
                <a:cs typeface="Arial" panose="020B0604020202020204" pitchFamily="34" charset="0"/>
              </a:rPr>
              <a:t>Required</a:t>
            </a:r>
            <a:r>
              <a:rPr lang="en-US" sz="1200" dirty="0" smtClean="0">
                <a:solidFill>
                  <a:srgbClr val="000066"/>
                </a:solidFill>
                <a:latin typeface="Arial" panose="020B0604020202020204" pitchFamily="34" charset="0"/>
                <a:cs typeface="Arial" panose="020B0604020202020204" pitchFamily="34" charset="0"/>
              </a:rPr>
              <a:t> </a:t>
            </a:r>
            <a:r>
              <a:rPr lang="en-US" sz="1200" dirty="0">
                <a:solidFill>
                  <a:srgbClr val="000066"/>
                </a:solidFill>
                <a:latin typeface="Arial" panose="020B0604020202020204" pitchFamily="34" charset="0"/>
                <a:cs typeface="Arial" panose="020B0604020202020204" pitchFamily="34" charset="0"/>
              </a:rPr>
              <a:t>to </a:t>
            </a:r>
            <a:r>
              <a:rPr lang="en-US" sz="1200" dirty="0" smtClean="0">
                <a:solidFill>
                  <a:srgbClr val="000066"/>
                </a:solidFill>
                <a:latin typeface="Arial" panose="020B0604020202020204" pitchFamily="34" charset="0"/>
                <a:cs typeface="Arial" panose="020B0604020202020204" pitchFamily="34" charset="0"/>
              </a:rPr>
              <a:t>graduate from the Nursing program. </a:t>
            </a:r>
          </a:p>
          <a:p>
            <a:pPr marL="0" indent="0">
              <a:buNone/>
            </a:pPr>
            <a:r>
              <a:rPr lang="en-US" sz="1200" dirty="0" smtClean="0">
                <a:solidFill>
                  <a:srgbClr val="000066"/>
                </a:solidFill>
                <a:latin typeface="Arial" panose="020B0604020202020204" pitchFamily="34" charset="0"/>
                <a:cs typeface="Arial" panose="020B0604020202020204" pitchFamily="34" charset="0"/>
              </a:rPr>
              <a:t>Must be completed with a “C” or better and should take no later than 2</a:t>
            </a:r>
            <a:r>
              <a:rPr lang="en-US" sz="1200" baseline="30000" dirty="0" smtClean="0">
                <a:solidFill>
                  <a:srgbClr val="000066"/>
                </a:solidFill>
                <a:latin typeface="Arial" panose="020B0604020202020204" pitchFamily="34" charset="0"/>
                <a:cs typeface="Arial" panose="020B0604020202020204" pitchFamily="34" charset="0"/>
              </a:rPr>
              <a:t>nd</a:t>
            </a:r>
            <a:r>
              <a:rPr lang="en-US" sz="1200" dirty="0" smtClean="0">
                <a:solidFill>
                  <a:srgbClr val="000066"/>
                </a:solidFill>
                <a:latin typeface="Arial" panose="020B0604020202020204" pitchFamily="34" charset="0"/>
                <a:cs typeface="Arial" panose="020B0604020202020204" pitchFamily="34" charset="0"/>
              </a:rPr>
              <a:t> semester of Nursing program.        </a:t>
            </a:r>
          </a:p>
        </p:txBody>
      </p:sp>
      <p:graphicFrame>
        <p:nvGraphicFramePr>
          <p:cNvPr id="8" name="Table 7"/>
          <p:cNvGraphicFramePr>
            <a:graphicFrameLocks noGrp="1"/>
          </p:cNvGraphicFramePr>
          <p:nvPr>
            <p:extLst>
              <p:ext uri="{D42A27DB-BD31-4B8C-83A1-F6EECF244321}">
                <p14:modId xmlns:p14="http://schemas.microsoft.com/office/powerpoint/2010/main" val="2005935460"/>
              </p:ext>
            </p:extLst>
          </p:nvPr>
        </p:nvGraphicFramePr>
        <p:xfrm>
          <a:off x="381000" y="2133600"/>
          <a:ext cx="8381999" cy="3022574"/>
        </p:xfrm>
        <a:graphic>
          <a:graphicData uri="http://schemas.openxmlformats.org/drawingml/2006/table">
            <a:tbl>
              <a:tblPr firstRow="1" firstCol="1" bandRow="1">
                <a:tableStyleId>{5C22544A-7EE6-4342-B048-85BDC9FD1C3A}</a:tableStyleId>
              </a:tblPr>
              <a:tblGrid>
                <a:gridCol w="4419600"/>
                <a:gridCol w="1981199"/>
                <a:gridCol w="1981200"/>
              </a:tblGrid>
              <a:tr h="594841">
                <a:tc>
                  <a:txBody>
                    <a:bodyPr/>
                    <a:lstStyle/>
                    <a:p>
                      <a:pPr marL="0" marR="0" algn="just">
                        <a:lnSpc>
                          <a:spcPct val="115000"/>
                        </a:lnSpc>
                        <a:spcBef>
                          <a:spcPts val="0"/>
                        </a:spcBef>
                        <a:spcAft>
                          <a:spcPts val="0"/>
                        </a:spcAft>
                      </a:pPr>
                      <a:r>
                        <a:rPr lang="en-US" sz="2000" dirty="0" smtClean="0">
                          <a:effectLst/>
                          <a:latin typeface="Arial" panose="020B0604020202020204" pitchFamily="34" charset="0"/>
                          <a:cs typeface="Arial" panose="020B0604020202020204" pitchFamily="34" charset="0"/>
                        </a:rPr>
                        <a:t>Prerequisite Courses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66"/>
                    </a:solidFill>
                  </a:tcPr>
                </a:tc>
                <a:tc>
                  <a:txBody>
                    <a:bodyPr/>
                    <a:lstStyle/>
                    <a:p>
                      <a:pPr marL="0" marR="0" algn="just">
                        <a:lnSpc>
                          <a:spcPct val="115000"/>
                        </a:lnSpc>
                        <a:spcBef>
                          <a:spcPts val="0"/>
                        </a:spcBef>
                        <a:spcAft>
                          <a:spcPts val="0"/>
                        </a:spcAft>
                      </a:pPr>
                      <a:r>
                        <a:rPr lang="en-US" sz="2000" dirty="0" smtClean="0">
                          <a:effectLst/>
                          <a:latin typeface="Arial" panose="020B0604020202020204" pitchFamily="34" charset="0"/>
                          <a:ea typeface="+mn-ea"/>
                          <a:cs typeface="Arial" panose="020B0604020202020204" pitchFamily="34" charset="0"/>
                        </a:rPr>
                        <a:t>Course</a:t>
                      </a:r>
                      <a:r>
                        <a:rPr lang="en-US" sz="2000" baseline="0" dirty="0" smtClean="0">
                          <a:effectLst/>
                          <a:latin typeface="Arial" panose="020B0604020202020204" pitchFamily="34" charset="0"/>
                          <a:ea typeface="+mn-ea"/>
                          <a:cs typeface="Arial" panose="020B0604020202020204" pitchFamily="34" charset="0"/>
                        </a:rPr>
                        <a:t> Title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66"/>
                    </a:solidFill>
                  </a:tcPr>
                </a:tc>
                <a:tc>
                  <a:txBody>
                    <a:bodyPr/>
                    <a:lstStyle/>
                    <a:p>
                      <a:pPr marL="0" marR="0" algn="just">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GE </a:t>
                      </a:r>
                      <a:r>
                        <a:rPr lang="en-US" sz="2000" dirty="0" smtClean="0">
                          <a:effectLst/>
                          <a:latin typeface="Arial" panose="020B0604020202020204" pitchFamily="34" charset="0"/>
                          <a:cs typeface="Arial" panose="020B0604020202020204" pitchFamily="34" charset="0"/>
                        </a:rPr>
                        <a:t>Requirements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66"/>
                    </a:solidFill>
                  </a:tcPr>
                </a:tc>
              </a:tr>
              <a:tr h="424154">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Critical </a:t>
                      </a:r>
                      <a:r>
                        <a:rPr lang="en-US" sz="1500" dirty="0" smtClean="0">
                          <a:effectLst/>
                          <a:latin typeface="Arial" panose="020B0604020202020204" pitchFamily="34" charset="0"/>
                          <a:cs typeface="Arial" panose="020B0604020202020204" pitchFamily="34" charset="0"/>
                        </a:rPr>
                        <a:t>Thinking</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l">
                        <a:lnSpc>
                          <a:spcPct val="115000"/>
                        </a:lnSpc>
                        <a:spcBef>
                          <a:spcPts val="0"/>
                        </a:spcBef>
                        <a:spcAft>
                          <a:spcPts val="0"/>
                        </a:spcAft>
                      </a:pPr>
                      <a:r>
                        <a:rPr lang="en-US" sz="1500" i="0" dirty="0">
                          <a:effectLst/>
                          <a:latin typeface="Arial" panose="020B0604020202020204" pitchFamily="34" charset="0"/>
                          <a:cs typeface="Arial" panose="020B0604020202020204" pitchFamily="34" charset="0"/>
                        </a:rPr>
                        <a:t> </a:t>
                      </a:r>
                      <a:r>
                        <a:rPr lang="en-US" sz="1500" i="0" dirty="0" smtClean="0">
                          <a:effectLst/>
                          <a:latin typeface="Arial" panose="020B0604020202020204" pitchFamily="34" charset="0"/>
                          <a:cs typeface="Arial" panose="020B0604020202020204" pitchFamily="34" charset="0"/>
                        </a:rPr>
                        <a:t>SOC</a:t>
                      </a:r>
                      <a:r>
                        <a:rPr lang="en-US" sz="1500" i="0" baseline="0" dirty="0" smtClean="0">
                          <a:effectLst/>
                          <a:latin typeface="Arial" panose="020B0604020202020204" pitchFamily="34" charset="0"/>
                          <a:cs typeface="Arial" panose="020B0604020202020204" pitchFamily="34" charset="0"/>
                        </a:rPr>
                        <a:t> 3</a:t>
                      </a:r>
                      <a:endParaRPr lang="en-US" sz="1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A3</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46136">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Moral</a:t>
                      </a:r>
                      <a:r>
                        <a:rPr lang="en-US" sz="1500" baseline="0" dirty="0" smtClean="0">
                          <a:effectLst/>
                          <a:latin typeface="Arial" panose="020B0604020202020204" pitchFamily="34" charset="0"/>
                          <a:cs typeface="Arial" panose="020B0604020202020204" pitchFamily="34" charset="0"/>
                        </a:rPr>
                        <a:t> Questions or Contemporary Conflicts of Morals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PHIL</a:t>
                      </a:r>
                      <a:r>
                        <a:rPr lang="en-US" sz="1500" baseline="0" dirty="0" smtClean="0">
                          <a:effectLst/>
                          <a:latin typeface="Arial" panose="020B0604020202020204" pitchFamily="34" charset="0"/>
                          <a:cs typeface="Arial" panose="020B0604020202020204" pitchFamily="34" charset="0"/>
                        </a:rPr>
                        <a:t> 20 or PHIL 120</a:t>
                      </a:r>
                      <a:endParaRPr lang="en-US" sz="1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C2 or IC</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57200">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Introduction to Psychology</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PSYCH 10</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D3</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57200">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Life</a:t>
                      </a:r>
                      <a:r>
                        <a:rPr lang="en-US" sz="1500" baseline="0" dirty="0" smtClean="0">
                          <a:effectLst/>
                          <a:latin typeface="Arial" panose="020B0604020202020204" pitchFamily="34" charset="0"/>
                          <a:cs typeface="Arial" panose="020B0604020202020204" pitchFamily="34" charset="0"/>
                        </a:rPr>
                        <a:t> Span Development</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CFS 38</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E</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57200">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Nutrition &amp; Health: Realties and Controversies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NUTR</a:t>
                      </a:r>
                      <a:r>
                        <a:rPr lang="en-US" sz="1500" baseline="0" dirty="0" smtClean="0">
                          <a:effectLst/>
                          <a:latin typeface="Arial" panose="020B0604020202020204" pitchFamily="34" charset="0"/>
                          <a:cs typeface="Arial" panose="020B0604020202020204" pitchFamily="34" charset="0"/>
                        </a:rPr>
                        <a:t> 53</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US" sz="1500" dirty="0" smtClean="0">
                          <a:effectLst/>
                          <a:latin typeface="Arial" panose="020B0604020202020204" pitchFamily="34" charset="0"/>
                          <a:cs typeface="Arial" panose="020B0604020202020204" pitchFamily="34" charset="0"/>
                        </a:rPr>
                        <a:t>E</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9" name="TextBox 8"/>
          <p:cNvSpPr txBox="1"/>
          <p:nvPr/>
        </p:nvSpPr>
        <p:spPr>
          <a:xfrm>
            <a:off x="228600" y="1461909"/>
            <a:ext cx="8534399" cy="892552"/>
          </a:xfrm>
          <a:prstGeom prst="rect">
            <a:avLst/>
          </a:prstGeom>
          <a:noFill/>
        </p:spPr>
        <p:txBody>
          <a:bodyPr wrap="square" rtlCol="0">
            <a:spAutoFit/>
          </a:bodyPr>
          <a:lstStyle/>
          <a:p>
            <a:pPr>
              <a:lnSpc>
                <a:spcPct val="80000"/>
              </a:lnSpc>
              <a:buNone/>
            </a:pPr>
            <a:endParaRPr lang="en-US" sz="2000" b="1" dirty="0" smtClean="0">
              <a:solidFill>
                <a:srgbClr val="000066"/>
              </a:solidFill>
            </a:endParaRPr>
          </a:p>
          <a:p>
            <a:pPr>
              <a:lnSpc>
                <a:spcPct val="80000"/>
              </a:lnSpc>
              <a:buNone/>
            </a:pPr>
            <a:r>
              <a:rPr lang="en-US" sz="2000" b="1" dirty="0" smtClean="0">
                <a:solidFill>
                  <a:srgbClr val="B11A3B"/>
                </a:solidFill>
                <a:latin typeface="Arial" panose="020B0604020202020204" pitchFamily="34" charset="0"/>
                <a:cs typeface="Arial" panose="020B0604020202020204" pitchFamily="34" charset="0"/>
              </a:rPr>
              <a:t>Grades in these courses are NOT calculated for Nursing </a:t>
            </a:r>
            <a:r>
              <a:rPr lang="en-US" sz="2000" b="1" dirty="0">
                <a:solidFill>
                  <a:srgbClr val="B11A3B"/>
                </a:solidFill>
                <a:latin typeface="Arial" panose="020B0604020202020204" pitchFamily="34" charset="0"/>
                <a:cs typeface="Arial" panose="020B0604020202020204" pitchFamily="34" charset="0"/>
              </a:rPr>
              <a:t>Admissions:</a:t>
            </a:r>
          </a:p>
          <a:p>
            <a:endParaRPr lang="en-US" sz="2000" b="1" dirty="0"/>
          </a:p>
        </p:txBody>
      </p:sp>
    </p:spTree>
    <p:extLst>
      <p:ext uri="{BB962C8B-B14F-4D97-AF65-F5344CB8AC3E}">
        <p14:creationId xmlns:p14="http://schemas.microsoft.com/office/powerpoint/2010/main" val="385147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8"/>
            <a:ext cx="9144000" cy="1466538"/>
          </a:xfrm>
          <a:prstGeom prst="rect">
            <a:avLst/>
          </a:prstGeom>
        </p:spPr>
      </p:pic>
      <p:sp>
        <p:nvSpPr>
          <p:cNvPr id="5" name="TextBox 4"/>
          <p:cNvSpPr txBox="1"/>
          <p:nvPr/>
        </p:nvSpPr>
        <p:spPr>
          <a:xfrm>
            <a:off x="0" y="591192"/>
            <a:ext cx="9144000" cy="861774"/>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Admissions Requirements</a:t>
            </a:r>
          </a:p>
        </p:txBody>
      </p:sp>
      <p:sp>
        <p:nvSpPr>
          <p:cNvPr id="8" name="Content Placeholder 2"/>
          <p:cNvSpPr>
            <a:spLocks noGrp="1"/>
          </p:cNvSpPr>
          <p:nvPr>
            <p:ph idx="1"/>
          </p:nvPr>
        </p:nvSpPr>
        <p:spPr>
          <a:xfrm>
            <a:off x="457200" y="1676400"/>
            <a:ext cx="8229600" cy="4953000"/>
          </a:xfrm>
        </p:spPr>
        <p:txBody>
          <a:bodyPr>
            <a:noAutofit/>
          </a:bodyPr>
          <a:lstStyle/>
          <a:p>
            <a:pPr marL="0" indent="0">
              <a:lnSpc>
                <a:spcPct val="80000"/>
              </a:lnSpc>
              <a:buClr>
                <a:srgbClr val="00287A"/>
              </a:buClr>
              <a:buNone/>
            </a:pPr>
            <a:r>
              <a:rPr lang="en-US" altLang="en-US" sz="3000" b="1" dirty="0">
                <a:solidFill>
                  <a:srgbClr val="A50021"/>
                </a:solidFill>
                <a:latin typeface="Arial" panose="020B0604020202020204" pitchFamily="34" charset="0"/>
                <a:cs typeface="Arial" panose="020B0604020202020204" pitchFamily="34" charset="0"/>
              </a:rPr>
              <a:t>Minimum Admissions </a:t>
            </a:r>
            <a:r>
              <a:rPr lang="en-US" altLang="en-US" sz="3000" b="1" dirty="0" smtClean="0">
                <a:solidFill>
                  <a:srgbClr val="A50021"/>
                </a:solidFill>
                <a:latin typeface="Arial" panose="020B0604020202020204" pitchFamily="34" charset="0"/>
                <a:cs typeface="Arial" panose="020B0604020202020204" pitchFamily="34" charset="0"/>
              </a:rPr>
              <a:t>Requirement</a:t>
            </a:r>
            <a:endParaRPr lang="en-US" altLang="en-US" sz="3000" dirty="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endParaRPr lang="en-US" altLang="en-US" sz="2000" dirty="0" smtClean="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r>
              <a:rPr lang="en-US" altLang="en-US" sz="2000" b="1" dirty="0" smtClean="0">
                <a:solidFill>
                  <a:srgbClr val="000066"/>
                </a:solidFill>
                <a:latin typeface="Arial" panose="020B0604020202020204" pitchFamily="34" charset="0"/>
                <a:cs typeface="Arial" panose="020B0604020202020204" pitchFamily="34" charset="0"/>
              </a:rPr>
              <a:t>GPA</a:t>
            </a:r>
            <a:endParaRPr lang="en-US" altLang="en-US" sz="2000" b="1" dirty="0">
              <a:solidFill>
                <a:srgbClr val="000066"/>
              </a:solidFill>
              <a:latin typeface="Arial" panose="020B0604020202020204" pitchFamily="34" charset="0"/>
              <a:cs typeface="Arial" panose="020B0604020202020204" pitchFamily="34" charset="0"/>
            </a:endParaRPr>
          </a:p>
          <a:p>
            <a:pPr>
              <a:lnSpc>
                <a:spcPct val="80000"/>
              </a:lnSpc>
              <a:buClr>
                <a:srgbClr val="00287A"/>
              </a:buClr>
            </a:pPr>
            <a:r>
              <a:rPr lang="en-US" altLang="en-US" sz="2000" dirty="0" smtClean="0">
                <a:solidFill>
                  <a:srgbClr val="000066"/>
                </a:solidFill>
                <a:latin typeface="Arial" panose="020B0604020202020204" pitchFamily="34" charset="0"/>
                <a:cs typeface="Arial" panose="020B0604020202020204" pitchFamily="34" charset="0"/>
              </a:rPr>
              <a:t>	Overall GPA of 3.0 or higher</a:t>
            </a:r>
          </a:p>
          <a:p>
            <a:pPr>
              <a:lnSpc>
                <a:spcPct val="80000"/>
              </a:lnSpc>
              <a:buClr>
                <a:srgbClr val="00287A"/>
              </a:buClr>
            </a:pPr>
            <a:r>
              <a:rPr lang="en-US" altLang="en-US" sz="2000" dirty="0">
                <a:solidFill>
                  <a:srgbClr val="000066"/>
                </a:solidFill>
                <a:latin typeface="Arial" panose="020B0604020202020204" pitchFamily="34" charset="0"/>
                <a:cs typeface="Arial" panose="020B0604020202020204" pitchFamily="34" charset="0"/>
              </a:rPr>
              <a:t>	</a:t>
            </a:r>
            <a:r>
              <a:rPr lang="en-US" altLang="en-US" sz="2000" dirty="0" smtClean="0">
                <a:solidFill>
                  <a:srgbClr val="000066"/>
                </a:solidFill>
                <a:latin typeface="Arial" panose="020B0604020202020204" pitchFamily="34" charset="0"/>
                <a:cs typeface="Arial" panose="020B0604020202020204" pitchFamily="34" charset="0"/>
              </a:rPr>
              <a:t>Prerequisite GPA of 3.0 or higher</a:t>
            </a:r>
          </a:p>
          <a:p>
            <a:pPr lvl="1">
              <a:lnSpc>
                <a:spcPct val="80000"/>
              </a:lnSpc>
              <a:buClr>
                <a:srgbClr val="00287A"/>
              </a:buClr>
            </a:pPr>
            <a:r>
              <a:rPr lang="en-US" altLang="en-US" sz="1500" dirty="0" smtClean="0">
                <a:solidFill>
                  <a:srgbClr val="000066"/>
                </a:solidFill>
                <a:latin typeface="Arial" panose="020B0604020202020204" pitchFamily="34" charset="0"/>
                <a:cs typeface="Arial" panose="020B0604020202020204" pitchFamily="34" charset="0"/>
              </a:rPr>
              <a:t>Maintain </a:t>
            </a:r>
            <a:r>
              <a:rPr lang="en-US" altLang="en-US" sz="1500" dirty="0">
                <a:solidFill>
                  <a:srgbClr val="000066"/>
                </a:solidFill>
                <a:latin typeface="Arial" panose="020B0604020202020204" pitchFamily="34" charset="0"/>
                <a:cs typeface="Arial" panose="020B0604020202020204" pitchFamily="34" charset="0"/>
              </a:rPr>
              <a:t>a competitive prerequisite GPA of 3.7 – </a:t>
            </a:r>
            <a:r>
              <a:rPr lang="en-US" altLang="en-US" sz="1500" dirty="0" smtClean="0">
                <a:solidFill>
                  <a:srgbClr val="000066"/>
                </a:solidFill>
                <a:latin typeface="Arial" panose="020B0604020202020204" pitchFamily="34" charset="0"/>
                <a:cs typeface="Arial" panose="020B0604020202020204" pitchFamily="34" charset="0"/>
              </a:rPr>
              <a:t>4.0</a:t>
            </a:r>
          </a:p>
          <a:p>
            <a:pPr lvl="1">
              <a:lnSpc>
                <a:spcPct val="80000"/>
              </a:lnSpc>
              <a:buClr>
                <a:srgbClr val="00287A"/>
              </a:buClr>
            </a:pPr>
            <a:r>
              <a:rPr lang="en-US" altLang="en-US" sz="1500" dirty="0" smtClean="0">
                <a:solidFill>
                  <a:srgbClr val="000066"/>
                </a:solidFill>
                <a:latin typeface="Arial" panose="020B0604020202020204" pitchFamily="34" charset="0"/>
                <a:cs typeface="Arial" panose="020B0604020202020204" pitchFamily="34" charset="0"/>
              </a:rPr>
              <a:t>Student are ranked by GPA and admitted as space allows</a:t>
            </a:r>
          </a:p>
          <a:p>
            <a:pPr marL="0" indent="0">
              <a:lnSpc>
                <a:spcPct val="80000"/>
              </a:lnSpc>
              <a:buClr>
                <a:srgbClr val="00287A"/>
              </a:buClr>
              <a:buNone/>
            </a:pPr>
            <a:endParaRPr lang="en-US" altLang="en-US" sz="2000" b="1" dirty="0" smtClean="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r>
              <a:rPr lang="en-US" sz="2000" b="1" dirty="0">
                <a:solidFill>
                  <a:srgbClr val="000066"/>
                </a:solidFill>
                <a:latin typeface="Arial" panose="020B0604020202020204" pitchFamily="34" charset="0"/>
                <a:cs typeface="Arial" panose="020B0604020202020204" pitchFamily="34" charset="0"/>
              </a:rPr>
              <a:t>Test of Essential Academic Skills (TEAS) </a:t>
            </a:r>
            <a:endParaRPr lang="en-US" altLang="en-US" sz="2000" b="1" dirty="0">
              <a:solidFill>
                <a:srgbClr val="000066"/>
              </a:solidFill>
              <a:latin typeface="Arial" panose="020B0604020202020204" pitchFamily="34" charset="0"/>
              <a:cs typeface="Arial" panose="020B0604020202020204" pitchFamily="34" charset="0"/>
            </a:endParaRPr>
          </a:p>
          <a:p>
            <a:pPr>
              <a:lnSpc>
                <a:spcPct val="80000"/>
              </a:lnSpc>
              <a:buClr>
                <a:srgbClr val="00287A"/>
              </a:buClr>
            </a:pPr>
            <a:r>
              <a:rPr lang="en-US" altLang="en-US" sz="2000" dirty="0" smtClean="0">
                <a:solidFill>
                  <a:srgbClr val="000066"/>
                </a:solidFill>
                <a:latin typeface="Arial" panose="020B0604020202020204" pitchFamily="34" charset="0"/>
                <a:cs typeface="Arial" panose="020B0604020202020204" pitchFamily="34" charset="0"/>
              </a:rPr>
              <a:t>Score </a:t>
            </a:r>
            <a:r>
              <a:rPr lang="en-US" altLang="en-US" sz="2000" dirty="0">
                <a:solidFill>
                  <a:srgbClr val="000066"/>
                </a:solidFill>
                <a:latin typeface="Arial" panose="020B0604020202020204" pitchFamily="34" charset="0"/>
                <a:cs typeface="Arial" panose="020B0604020202020204" pitchFamily="34" charset="0"/>
              </a:rPr>
              <a:t>a 75% or </a:t>
            </a:r>
            <a:r>
              <a:rPr lang="en-US" altLang="en-US" sz="2000" dirty="0" smtClean="0">
                <a:solidFill>
                  <a:srgbClr val="000066"/>
                </a:solidFill>
                <a:latin typeface="Arial" panose="020B0604020202020204" pitchFamily="34" charset="0"/>
                <a:cs typeface="Arial" panose="020B0604020202020204" pitchFamily="34" charset="0"/>
              </a:rPr>
              <a:t>higher</a:t>
            </a:r>
          </a:p>
          <a:p>
            <a:pPr>
              <a:lnSpc>
                <a:spcPct val="80000"/>
              </a:lnSpc>
              <a:buClr>
                <a:srgbClr val="00287A"/>
              </a:buClr>
            </a:pPr>
            <a:r>
              <a:rPr lang="en-US" sz="2000" dirty="0" smtClean="0">
                <a:solidFill>
                  <a:srgbClr val="000066"/>
                </a:solidFill>
                <a:latin typeface="Arial" panose="020B0604020202020204" pitchFamily="34" charset="0"/>
                <a:cs typeface="Arial" panose="020B0604020202020204" pitchFamily="34" charset="0"/>
              </a:rPr>
              <a:t>Can take the TEAS a maximum of 3 times</a:t>
            </a:r>
          </a:p>
          <a:p>
            <a:pPr lvl="1">
              <a:lnSpc>
                <a:spcPct val="80000"/>
              </a:lnSpc>
              <a:buClr>
                <a:srgbClr val="00287A"/>
              </a:buClr>
            </a:pPr>
            <a:r>
              <a:rPr lang="en-US" sz="1500" dirty="0" smtClean="0">
                <a:solidFill>
                  <a:srgbClr val="000066"/>
                </a:solidFill>
                <a:latin typeface="Arial" panose="020B0604020202020204" pitchFamily="34" charset="0"/>
                <a:cs typeface="Arial" panose="020B0604020202020204" pitchFamily="34" charset="0"/>
              </a:rPr>
              <a:t>Students will be allowed to take the TEAS beyond the 3 attempts, only after 5 years have passed from their first attempt</a:t>
            </a:r>
          </a:p>
          <a:p>
            <a:pPr lvl="1">
              <a:lnSpc>
                <a:spcPct val="80000"/>
              </a:lnSpc>
              <a:buClr>
                <a:srgbClr val="00287A"/>
              </a:buClr>
            </a:pPr>
            <a:endParaRPr lang="en-US" sz="1100" dirty="0" smtClean="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r>
              <a:rPr lang="en-US" sz="1100" dirty="0" smtClean="0">
                <a:solidFill>
                  <a:srgbClr val="000066"/>
                </a:solidFill>
                <a:latin typeface="Arial" panose="020B0604020202020204" pitchFamily="34" charset="0"/>
                <a:cs typeface="Arial" panose="020B0604020202020204" pitchFamily="34" charset="0"/>
              </a:rPr>
              <a:t>**</a:t>
            </a:r>
            <a:r>
              <a:rPr lang="en-US" sz="1100" dirty="0">
                <a:solidFill>
                  <a:srgbClr val="000066"/>
                </a:solidFill>
                <a:latin typeface="Arial" panose="020B0604020202020204" pitchFamily="34" charset="0"/>
                <a:cs typeface="Arial" panose="020B0604020202020204" pitchFamily="34" charset="0"/>
              </a:rPr>
              <a:t>Veterans Preference - 3.0 in 8 </a:t>
            </a:r>
            <a:r>
              <a:rPr lang="en-US" sz="1100" dirty="0" smtClean="0">
                <a:solidFill>
                  <a:srgbClr val="000066"/>
                </a:solidFill>
                <a:latin typeface="Arial" panose="020B0604020202020204" pitchFamily="34" charset="0"/>
                <a:cs typeface="Arial" panose="020B0604020202020204" pitchFamily="34" charset="0"/>
              </a:rPr>
              <a:t>prerequisites &amp; overall GPA </a:t>
            </a:r>
            <a:r>
              <a:rPr lang="en-US" sz="1100" dirty="0">
                <a:solidFill>
                  <a:srgbClr val="000066"/>
                </a:solidFill>
                <a:latin typeface="Arial" panose="020B0604020202020204" pitchFamily="34" charset="0"/>
                <a:cs typeface="Arial" panose="020B0604020202020204" pitchFamily="34" charset="0"/>
              </a:rPr>
              <a:t>(DD214 in last 4 years)</a:t>
            </a:r>
          </a:p>
          <a:p>
            <a:pPr marL="0" indent="0">
              <a:lnSpc>
                <a:spcPct val="80000"/>
              </a:lnSpc>
              <a:buClr>
                <a:srgbClr val="00287A"/>
              </a:buClr>
              <a:buNone/>
            </a:pPr>
            <a:r>
              <a:rPr lang="en-US" sz="1100" i="1" dirty="0" smtClean="0">
                <a:solidFill>
                  <a:srgbClr val="000066"/>
                </a:solidFill>
                <a:latin typeface="Arial" panose="020B0604020202020204" pitchFamily="34" charset="0"/>
                <a:cs typeface="Arial" panose="020B0604020202020204" pitchFamily="34" charset="0"/>
              </a:rPr>
              <a:t>*Impaction for both BSN </a:t>
            </a:r>
            <a:r>
              <a:rPr lang="en-US" sz="1100" i="1" dirty="0">
                <a:solidFill>
                  <a:srgbClr val="000066"/>
                </a:solidFill>
                <a:latin typeface="Arial" panose="020B0604020202020204" pitchFamily="34" charset="0"/>
                <a:cs typeface="Arial" panose="020B0604020202020204" pitchFamily="34" charset="0"/>
              </a:rPr>
              <a:t>and RN to </a:t>
            </a:r>
            <a:r>
              <a:rPr lang="en-US" sz="1100" i="1" dirty="0" smtClean="0">
                <a:solidFill>
                  <a:srgbClr val="000066"/>
                </a:solidFill>
                <a:latin typeface="Arial" panose="020B0604020202020204" pitchFamily="34" charset="0"/>
                <a:cs typeface="Arial" panose="020B0604020202020204" pitchFamily="34" charset="0"/>
              </a:rPr>
              <a:t>BSN programs</a:t>
            </a:r>
            <a:endParaRPr lang="en-US" sz="1100" i="1" dirty="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endParaRPr lang="en-US" sz="2000" dirty="0" smtClean="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10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8"/>
            <a:ext cx="9144000" cy="1466538"/>
          </a:xfrm>
          <a:prstGeom prst="rect">
            <a:avLst/>
          </a:prstGeom>
        </p:spPr>
      </p:pic>
      <p:sp>
        <p:nvSpPr>
          <p:cNvPr id="5" name="TextBox 4"/>
          <p:cNvSpPr txBox="1"/>
          <p:nvPr/>
        </p:nvSpPr>
        <p:spPr>
          <a:xfrm>
            <a:off x="0" y="586026"/>
            <a:ext cx="9144000" cy="861774"/>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Nursing Application Deadline</a:t>
            </a:r>
          </a:p>
        </p:txBody>
      </p:sp>
      <p:sp>
        <p:nvSpPr>
          <p:cNvPr id="6" name="Content Placeholder 2"/>
          <p:cNvSpPr>
            <a:spLocks noGrp="1"/>
          </p:cNvSpPr>
          <p:nvPr>
            <p:ph idx="1"/>
          </p:nvPr>
        </p:nvSpPr>
        <p:spPr>
          <a:xfrm>
            <a:off x="457200" y="1905000"/>
            <a:ext cx="8229600" cy="4495800"/>
          </a:xfrm>
        </p:spPr>
        <p:txBody>
          <a:bodyPr>
            <a:normAutofit/>
          </a:bodyPr>
          <a:lstStyle/>
          <a:p>
            <a:pPr marL="0" indent="0" algn="ctr">
              <a:buNone/>
            </a:pPr>
            <a:r>
              <a:rPr lang="en-US" sz="1800" b="1" dirty="0" smtClean="0">
                <a:solidFill>
                  <a:srgbClr val="000000"/>
                </a:solidFill>
                <a:latin typeface="Arial" panose="020B0604020202020204" pitchFamily="34" charset="0"/>
                <a:cs typeface="Arial" panose="020B0604020202020204" pitchFamily="34" charset="0"/>
              </a:rPr>
              <a:t>		</a:t>
            </a:r>
            <a:r>
              <a:rPr lang="en-US" sz="3000" b="1" u="sng" dirty="0" smtClean="0">
                <a:solidFill>
                  <a:srgbClr val="A20000"/>
                </a:solidFill>
                <a:latin typeface="Arial" panose="020B0604020202020204" pitchFamily="34" charset="0"/>
                <a:cs typeface="Arial" panose="020B0604020202020204" pitchFamily="34" charset="0"/>
              </a:rPr>
              <a:t>FALL</a:t>
            </a:r>
            <a:r>
              <a:rPr lang="en-US" sz="3000" b="1" dirty="0" smtClean="0">
                <a:solidFill>
                  <a:srgbClr val="A20000"/>
                </a:solidFill>
                <a:latin typeface="Arial" panose="020B0604020202020204" pitchFamily="34" charset="0"/>
                <a:cs typeface="Arial" panose="020B0604020202020204" pitchFamily="34" charset="0"/>
              </a:rPr>
              <a:t> Entry: </a:t>
            </a:r>
            <a:r>
              <a:rPr lang="en-US" sz="3000" b="1" dirty="0">
                <a:solidFill>
                  <a:srgbClr val="A20000"/>
                </a:solidFill>
                <a:latin typeface="Arial" panose="020B0604020202020204" pitchFamily="34" charset="0"/>
                <a:cs typeface="Arial" panose="020B0604020202020204" pitchFamily="34" charset="0"/>
              </a:rPr>
              <a:t>March </a:t>
            </a:r>
            <a:r>
              <a:rPr lang="en-US" sz="3000" b="1" dirty="0" smtClean="0">
                <a:solidFill>
                  <a:srgbClr val="A20000"/>
                </a:solidFill>
                <a:latin typeface="Arial" panose="020B0604020202020204" pitchFamily="34" charset="0"/>
                <a:cs typeface="Arial" panose="020B0604020202020204" pitchFamily="34" charset="0"/>
              </a:rPr>
              <a:t>1 - 31</a:t>
            </a:r>
            <a:r>
              <a:rPr lang="en-US" sz="3000" b="1" baseline="30000" dirty="0" smtClean="0">
                <a:solidFill>
                  <a:srgbClr val="A20000"/>
                </a:solidFill>
                <a:latin typeface="Arial" panose="020B0604020202020204" pitchFamily="34" charset="0"/>
                <a:cs typeface="Arial" panose="020B0604020202020204" pitchFamily="34" charset="0"/>
              </a:rPr>
              <a:t>st</a:t>
            </a:r>
            <a:r>
              <a:rPr lang="en-US" sz="3000" b="1" dirty="0" smtClean="0">
                <a:solidFill>
                  <a:srgbClr val="A20000"/>
                </a:solidFill>
                <a:latin typeface="Arial" panose="020B0604020202020204" pitchFamily="34" charset="0"/>
                <a:cs typeface="Arial" panose="020B0604020202020204" pitchFamily="34" charset="0"/>
              </a:rPr>
              <a:t> </a:t>
            </a:r>
            <a:endParaRPr lang="en-US" sz="3000" b="1" dirty="0">
              <a:solidFill>
                <a:srgbClr val="A20000"/>
              </a:solidFill>
              <a:latin typeface="Arial" panose="020B0604020202020204" pitchFamily="34" charset="0"/>
              <a:cs typeface="Arial" panose="020B0604020202020204" pitchFamily="34" charset="0"/>
            </a:endParaRPr>
          </a:p>
          <a:p>
            <a:pPr algn="ctr">
              <a:lnSpc>
                <a:spcPct val="90000"/>
              </a:lnSpc>
              <a:buFont typeface="Wingdings" pitchFamily="2" charset="2"/>
              <a:buNone/>
            </a:pPr>
            <a:r>
              <a:rPr lang="en-US" sz="2000" b="1" dirty="0">
                <a:solidFill>
                  <a:schemeClr val="tx2"/>
                </a:solidFill>
                <a:latin typeface="Arial" panose="020B0604020202020204" pitchFamily="34" charset="0"/>
                <a:cs typeface="Arial" panose="020B0604020202020204" pitchFamily="34" charset="0"/>
              </a:rPr>
              <a:t> </a:t>
            </a:r>
            <a:r>
              <a:rPr lang="en-US" sz="2000" b="1" dirty="0" smtClean="0">
                <a:solidFill>
                  <a:srgbClr val="000066"/>
                </a:solidFill>
                <a:latin typeface="Arial" panose="020B0604020202020204" pitchFamily="34" charset="0"/>
                <a:cs typeface="Arial" panose="020B0604020202020204" pitchFamily="34" charset="0"/>
              </a:rPr>
              <a:t>(Prerequisites </a:t>
            </a:r>
            <a:r>
              <a:rPr lang="en-US" sz="2000" b="1" dirty="0">
                <a:solidFill>
                  <a:srgbClr val="000066"/>
                </a:solidFill>
                <a:latin typeface="Arial" panose="020B0604020202020204" pitchFamily="34" charset="0"/>
                <a:cs typeface="Arial" panose="020B0604020202020204" pitchFamily="34" charset="0"/>
              </a:rPr>
              <a:t>are required </a:t>
            </a:r>
            <a:r>
              <a:rPr lang="en-US" sz="2000" b="1" dirty="0" smtClean="0">
                <a:solidFill>
                  <a:srgbClr val="000066"/>
                </a:solidFill>
                <a:latin typeface="Arial" panose="020B0604020202020204" pitchFamily="34" charset="0"/>
                <a:cs typeface="Arial" panose="020B0604020202020204" pitchFamily="34" charset="0"/>
              </a:rPr>
              <a:t>to be completed the previous Fall)</a:t>
            </a:r>
            <a:endParaRPr lang="en-US" sz="2000" b="1" dirty="0">
              <a:solidFill>
                <a:srgbClr val="000066"/>
              </a:solidFill>
              <a:latin typeface="Arial" panose="020B0604020202020204" pitchFamily="34" charset="0"/>
              <a:cs typeface="Arial" panose="020B0604020202020204" pitchFamily="34" charset="0"/>
            </a:endParaRPr>
          </a:p>
          <a:p>
            <a:pPr algn="ctr">
              <a:lnSpc>
                <a:spcPct val="90000"/>
              </a:lnSpc>
              <a:buFont typeface="Wingdings" pitchFamily="2" charset="2"/>
              <a:buNone/>
            </a:pPr>
            <a:r>
              <a:rPr lang="en-US" sz="1500" i="1" dirty="0" smtClean="0">
                <a:solidFill>
                  <a:srgbClr val="000066"/>
                </a:solidFill>
                <a:latin typeface="Arial" panose="020B0604020202020204" pitchFamily="34" charset="0"/>
                <a:cs typeface="Arial" panose="020B0604020202020204" pitchFamily="34" charset="0"/>
              </a:rPr>
              <a:t>Admissions cycle open to ALL eligible applicants.</a:t>
            </a:r>
          </a:p>
          <a:p>
            <a:pPr algn="ctr">
              <a:lnSpc>
                <a:spcPct val="90000"/>
              </a:lnSpc>
              <a:buFont typeface="Wingdings" pitchFamily="2" charset="2"/>
              <a:buNone/>
            </a:pPr>
            <a:endParaRPr lang="en-US" sz="1100" b="1" dirty="0">
              <a:solidFill>
                <a:schemeClr val="tx2"/>
              </a:solidFill>
              <a:latin typeface="Arial" panose="020B0604020202020204" pitchFamily="34" charset="0"/>
              <a:cs typeface="Arial" panose="020B0604020202020204" pitchFamily="34" charset="0"/>
            </a:endParaRPr>
          </a:p>
          <a:p>
            <a:pPr algn="ctr">
              <a:lnSpc>
                <a:spcPct val="90000"/>
              </a:lnSpc>
              <a:buFont typeface="Wingdings" pitchFamily="2" charset="2"/>
              <a:buNone/>
            </a:pPr>
            <a:r>
              <a:rPr lang="en-US" sz="3000" b="1" u="sng" dirty="0">
                <a:solidFill>
                  <a:srgbClr val="A20000"/>
                </a:solidFill>
                <a:latin typeface="Arial" panose="020B0604020202020204" pitchFamily="34" charset="0"/>
                <a:cs typeface="Arial" panose="020B0604020202020204" pitchFamily="34" charset="0"/>
              </a:rPr>
              <a:t>SPRING</a:t>
            </a:r>
            <a:r>
              <a:rPr lang="en-US" sz="3000" b="1" dirty="0">
                <a:solidFill>
                  <a:srgbClr val="A20000"/>
                </a:solidFill>
                <a:latin typeface="Arial" panose="020B0604020202020204" pitchFamily="34" charset="0"/>
                <a:cs typeface="Arial" panose="020B0604020202020204" pitchFamily="34" charset="0"/>
              </a:rPr>
              <a:t> </a:t>
            </a:r>
            <a:r>
              <a:rPr lang="en-US" sz="3000" b="1" dirty="0" smtClean="0">
                <a:solidFill>
                  <a:srgbClr val="A20000"/>
                </a:solidFill>
                <a:latin typeface="Arial" panose="020B0604020202020204" pitchFamily="34" charset="0"/>
                <a:cs typeface="Arial" panose="020B0604020202020204" pitchFamily="34" charset="0"/>
              </a:rPr>
              <a:t>Entry: </a:t>
            </a:r>
            <a:r>
              <a:rPr lang="en-US" sz="3000" b="1" dirty="0">
                <a:solidFill>
                  <a:srgbClr val="A20000"/>
                </a:solidFill>
                <a:latin typeface="Arial" panose="020B0604020202020204" pitchFamily="34" charset="0"/>
                <a:cs typeface="Arial" panose="020B0604020202020204" pitchFamily="34" charset="0"/>
              </a:rPr>
              <a:t>August </a:t>
            </a:r>
            <a:r>
              <a:rPr lang="en-US" sz="3000" b="1" dirty="0" smtClean="0">
                <a:solidFill>
                  <a:srgbClr val="A20000"/>
                </a:solidFill>
                <a:latin typeface="Arial" panose="020B0604020202020204" pitchFamily="34" charset="0"/>
                <a:cs typeface="Arial" panose="020B0604020202020204" pitchFamily="34" charset="0"/>
              </a:rPr>
              <a:t>1 – 31</a:t>
            </a:r>
            <a:r>
              <a:rPr lang="en-US" sz="3000" b="1" baseline="30000" dirty="0" smtClean="0">
                <a:solidFill>
                  <a:srgbClr val="A20000"/>
                </a:solidFill>
                <a:latin typeface="Arial" panose="020B0604020202020204" pitchFamily="34" charset="0"/>
                <a:cs typeface="Arial" panose="020B0604020202020204" pitchFamily="34" charset="0"/>
              </a:rPr>
              <a:t>st</a:t>
            </a:r>
            <a:r>
              <a:rPr lang="en-US" sz="3000" b="1" dirty="0" smtClean="0">
                <a:solidFill>
                  <a:srgbClr val="A20000"/>
                </a:solidFill>
                <a:latin typeface="Arial" panose="020B0604020202020204" pitchFamily="34" charset="0"/>
                <a:cs typeface="Arial" panose="020B0604020202020204" pitchFamily="34" charset="0"/>
              </a:rPr>
              <a:t> </a:t>
            </a:r>
            <a:endParaRPr lang="en-US" sz="3000" b="1" dirty="0">
              <a:solidFill>
                <a:srgbClr val="A20000"/>
              </a:solidFill>
              <a:latin typeface="Arial" panose="020B0604020202020204" pitchFamily="34" charset="0"/>
              <a:cs typeface="Arial" panose="020B0604020202020204" pitchFamily="34" charset="0"/>
            </a:endParaRPr>
          </a:p>
          <a:p>
            <a:pPr algn="ctr">
              <a:lnSpc>
                <a:spcPct val="90000"/>
              </a:lnSpc>
              <a:buFont typeface="Wingdings" pitchFamily="2" charset="2"/>
              <a:buNone/>
            </a:pPr>
            <a:r>
              <a:rPr lang="en-US" sz="2000" b="1" dirty="0" smtClean="0">
                <a:solidFill>
                  <a:srgbClr val="000066"/>
                </a:solidFill>
                <a:latin typeface="Arial" panose="020B0604020202020204" pitchFamily="34" charset="0"/>
                <a:cs typeface="Arial" panose="020B0604020202020204" pitchFamily="34" charset="0"/>
              </a:rPr>
              <a:t>       (Prerequisites </a:t>
            </a:r>
            <a:r>
              <a:rPr lang="en-US" sz="2000" b="1" dirty="0">
                <a:solidFill>
                  <a:srgbClr val="000066"/>
                </a:solidFill>
                <a:latin typeface="Arial" panose="020B0604020202020204" pitchFamily="34" charset="0"/>
                <a:cs typeface="Arial" panose="020B0604020202020204" pitchFamily="34" charset="0"/>
              </a:rPr>
              <a:t>are required to be completed </a:t>
            </a:r>
            <a:r>
              <a:rPr lang="en-US" sz="2000" b="1" dirty="0" smtClean="0">
                <a:solidFill>
                  <a:srgbClr val="000066"/>
                </a:solidFill>
                <a:latin typeface="Arial" panose="020B0604020202020204" pitchFamily="34" charset="0"/>
                <a:cs typeface="Arial" panose="020B0604020202020204" pitchFamily="34" charset="0"/>
              </a:rPr>
              <a:t>the Summer prior)</a:t>
            </a:r>
          </a:p>
          <a:p>
            <a:pPr algn="ctr">
              <a:lnSpc>
                <a:spcPct val="90000"/>
              </a:lnSpc>
              <a:buFont typeface="Wingdings" pitchFamily="2" charset="2"/>
              <a:buNone/>
            </a:pPr>
            <a:r>
              <a:rPr lang="en-US" sz="1500" i="1" dirty="0" smtClean="0">
                <a:solidFill>
                  <a:srgbClr val="000066"/>
                </a:solidFill>
                <a:latin typeface="Arial" panose="020B0604020202020204" pitchFamily="34" charset="0"/>
                <a:cs typeface="Arial" panose="020B0604020202020204" pitchFamily="34" charset="0"/>
              </a:rPr>
              <a:t>Admissions cycle open to all eligible Fresno State student applicants. Eligible applicant must be currently enrolled fulltime in courses at Fresno stated for at least 1 semester. Eligible Post-Baccalaureate applicants are to have graduated from Fresno State.</a:t>
            </a:r>
          </a:p>
          <a:p>
            <a:pPr algn="ctr">
              <a:lnSpc>
                <a:spcPct val="90000"/>
              </a:lnSpc>
              <a:buFont typeface="Wingdings" pitchFamily="2" charset="2"/>
              <a:buNone/>
            </a:pPr>
            <a:endParaRPr lang="en-US" sz="2400" dirty="0">
              <a:solidFill>
                <a:schemeClr val="tx2">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ctr">
              <a:lnSpc>
                <a:spcPct val="90000"/>
              </a:lnSpc>
              <a:buNone/>
            </a:pPr>
            <a:r>
              <a:rPr lang="en-US" sz="2400" b="1" dirty="0">
                <a:solidFill>
                  <a:srgbClr val="000066"/>
                </a:solidFill>
                <a:latin typeface="Arial" panose="020B0604020202020204" pitchFamily="34" charset="0"/>
                <a:cs typeface="Arial" panose="020B0604020202020204" pitchFamily="34" charset="0"/>
              </a:rPr>
              <a:t>Apply to Fresno State online only</a:t>
            </a:r>
            <a:r>
              <a:rPr lang="en-US" sz="2400" dirty="0">
                <a:solidFill>
                  <a:srgbClr val="000066"/>
                </a:solidFill>
                <a:latin typeface="Arial" panose="020B0604020202020204" pitchFamily="34" charset="0"/>
                <a:cs typeface="Arial" panose="020B0604020202020204" pitchFamily="34" charset="0"/>
              </a:rPr>
              <a:t>:  </a:t>
            </a:r>
            <a:r>
              <a:rPr lang="en-US" sz="2400" u="sng" dirty="0">
                <a:solidFill>
                  <a:srgbClr val="280FE3"/>
                </a:solidFill>
                <a:latin typeface="Arial" panose="020B0604020202020204" pitchFamily="34" charset="0"/>
                <a:cs typeface="Arial" panose="020B0604020202020204" pitchFamily="34" charset="0"/>
              </a:rPr>
              <a:t>www.csumentor.edu</a:t>
            </a:r>
          </a:p>
          <a:p>
            <a:pPr algn="ctr">
              <a:lnSpc>
                <a:spcPct val="90000"/>
              </a:lnSpc>
              <a:buFont typeface="Wingdings" pitchFamily="2" charset="2"/>
              <a:buNone/>
            </a:pPr>
            <a:r>
              <a:rPr lang="en-US" sz="2400" b="1" dirty="0" smtClean="0">
                <a:solidFill>
                  <a:srgbClr val="000066"/>
                </a:solidFill>
                <a:latin typeface="Arial" panose="020B0604020202020204" pitchFamily="34" charset="0"/>
                <a:cs typeface="Arial" panose="020B0604020202020204" pitchFamily="34" charset="0"/>
              </a:rPr>
              <a:t>Apply to Nursing online only: </a:t>
            </a:r>
            <a:r>
              <a:rPr lang="en-US" sz="2400" u="sng" dirty="0" smtClean="0">
                <a:solidFill>
                  <a:srgbClr val="280FE3"/>
                </a:solidFill>
                <a:latin typeface="Arial" panose="020B0604020202020204" pitchFamily="34" charset="0"/>
                <a:cs typeface="Arial" panose="020B0604020202020204" pitchFamily="34" charset="0"/>
              </a:rPr>
              <a:t>www.nursingcas.org</a:t>
            </a:r>
          </a:p>
        </p:txBody>
      </p:sp>
    </p:spTree>
    <p:extLst>
      <p:ext uri="{BB962C8B-B14F-4D97-AF65-F5344CB8AC3E}">
        <p14:creationId xmlns:p14="http://schemas.microsoft.com/office/powerpoint/2010/main" val="964487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90800"/>
          </a:xfrm>
          <a:prstGeom prst="rect">
            <a:avLst/>
          </a:prstGeom>
        </p:spPr>
      </p:pic>
      <p:sp>
        <p:nvSpPr>
          <p:cNvPr id="5" name="TextBox 4"/>
          <p:cNvSpPr txBox="1"/>
          <p:nvPr/>
        </p:nvSpPr>
        <p:spPr>
          <a:xfrm>
            <a:off x="-26126" y="3810000"/>
            <a:ext cx="9144000" cy="861774"/>
          </a:xfrm>
          <a:prstGeom prst="rect">
            <a:avLst/>
          </a:prstGeom>
          <a:noFill/>
        </p:spPr>
        <p:txBody>
          <a:bodyPr wrap="square" rtlCol="0">
            <a:spAutoFit/>
          </a:bodyPr>
          <a:lstStyle/>
          <a:p>
            <a:pPr algn="ctr"/>
            <a:r>
              <a:rPr lang="en-US" sz="5000" b="1" dirty="0" smtClean="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Pre-Social Work</a:t>
            </a:r>
          </a:p>
        </p:txBody>
      </p:sp>
    </p:spTree>
    <p:extLst>
      <p:ext uri="{BB962C8B-B14F-4D97-AF65-F5344CB8AC3E}">
        <p14:creationId xmlns:p14="http://schemas.microsoft.com/office/powerpoint/2010/main" val="778776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695138"/>
          </a:xfrm>
          <a:prstGeom prst="rect">
            <a:avLst/>
          </a:prstGeom>
        </p:spPr>
      </p:pic>
      <p:sp>
        <p:nvSpPr>
          <p:cNvPr id="5" name="TextBox 4"/>
          <p:cNvSpPr txBox="1"/>
          <p:nvPr/>
        </p:nvSpPr>
        <p:spPr>
          <a:xfrm>
            <a:off x="0" y="858455"/>
            <a:ext cx="9144000" cy="861774"/>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 Entry Requirements</a:t>
            </a:r>
          </a:p>
        </p:txBody>
      </p:sp>
      <p:sp>
        <p:nvSpPr>
          <p:cNvPr id="6" name="Content Placeholder 2"/>
          <p:cNvSpPr>
            <a:spLocks noGrp="1"/>
          </p:cNvSpPr>
          <p:nvPr>
            <p:ph idx="1"/>
          </p:nvPr>
        </p:nvSpPr>
        <p:spPr>
          <a:xfrm>
            <a:off x="457200" y="1905000"/>
            <a:ext cx="8229600" cy="4953000"/>
          </a:xfrm>
        </p:spPr>
        <p:txBody>
          <a:bodyPr>
            <a:noAutofit/>
          </a:bodyPr>
          <a:lstStyle/>
          <a:p>
            <a:pPr marL="0" indent="0">
              <a:lnSpc>
                <a:spcPct val="80000"/>
              </a:lnSpc>
              <a:buClr>
                <a:srgbClr val="00287A"/>
              </a:buClr>
              <a:buNone/>
            </a:pPr>
            <a:r>
              <a:rPr lang="en-US" altLang="en-US" sz="3000" b="1" dirty="0" smtClean="0">
                <a:solidFill>
                  <a:srgbClr val="A50021"/>
                </a:solidFill>
                <a:latin typeface="Arial" panose="020B0604020202020204" pitchFamily="34" charset="0"/>
                <a:cs typeface="Arial" panose="020B0604020202020204" pitchFamily="34" charset="0"/>
              </a:rPr>
              <a:t>Social Work Program Entry</a:t>
            </a:r>
            <a:endParaRPr lang="en-US" altLang="en-US" sz="3000" dirty="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endParaRPr lang="en-US" altLang="en-US" sz="1000" b="1" dirty="0" smtClean="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r>
              <a:rPr lang="en-US" altLang="en-US" sz="2000" b="1" dirty="0" smtClean="0">
                <a:solidFill>
                  <a:srgbClr val="000066"/>
                </a:solidFill>
                <a:latin typeface="Arial" panose="020B0604020202020204" pitchFamily="34" charset="0"/>
                <a:cs typeface="Arial" panose="020B0604020202020204" pitchFamily="34" charset="0"/>
              </a:rPr>
              <a:t>Prerequisites</a:t>
            </a:r>
          </a:p>
          <a:p>
            <a:pPr>
              <a:lnSpc>
                <a:spcPct val="80000"/>
              </a:lnSpc>
              <a:buClr>
                <a:srgbClr val="00287A"/>
              </a:buClr>
            </a:pPr>
            <a:r>
              <a:rPr lang="en-US" altLang="en-US" sz="2000" dirty="0" smtClean="0">
                <a:solidFill>
                  <a:srgbClr val="000066"/>
                </a:solidFill>
                <a:latin typeface="Arial" panose="020B0604020202020204" pitchFamily="34" charset="0"/>
                <a:cs typeface="Arial" panose="020B0604020202020204" pitchFamily="34" charset="0"/>
              </a:rPr>
              <a:t>Must successfully complete the Pre-Social Work major prior to being permitted to enroll in restricted and sequenced 100-level Social Work courses</a:t>
            </a:r>
            <a:endParaRPr lang="en-US" altLang="en-US" sz="2000" dirty="0">
              <a:solidFill>
                <a:srgbClr val="000066"/>
              </a:solidFill>
              <a:latin typeface="Arial" panose="020B0604020202020204" pitchFamily="34" charset="0"/>
              <a:cs typeface="Arial" panose="020B0604020202020204" pitchFamily="34" charset="0"/>
            </a:endParaRPr>
          </a:p>
          <a:p>
            <a:pPr>
              <a:lnSpc>
                <a:spcPct val="80000"/>
              </a:lnSpc>
              <a:buClr>
                <a:srgbClr val="00287A"/>
              </a:buClr>
            </a:pPr>
            <a:r>
              <a:rPr lang="en-US" altLang="en-US" sz="2000" dirty="0" smtClean="0">
                <a:solidFill>
                  <a:srgbClr val="000066"/>
                </a:solidFill>
                <a:latin typeface="Arial" panose="020B0604020202020204" pitchFamily="34" charset="0"/>
                <a:cs typeface="Arial" panose="020B0604020202020204" pitchFamily="34" charset="0"/>
              </a:rPr>
              <a:t>All prerequisites must be completed prior to entry into the Social Work program. </a:t>
            </a:r>
          </a:p>
          <a:p>
            <a:pPr>
              <a:lnSpc>
                <a:spcPct val="80000"/>
              </a:lnSpc>
              <a:buClr>
                <a:srgbClr val="00287A"/>
              </a:buClr>
            </a:pPr>
            <a:r>
              <a:rPr lang="en-US" altLang="en-US" sz="2000" dirty="0" smtClean="0">
                <a:solidFill>
                  <a:srgbClr val="000066"/>
                </a:solidFill>
                <a:latin typeface="Arial" panose="020B0604020202020204" pitchFamily="34" charset="0"/>
                <a:cs typeface="Arial" panose="020B0604020202020204" pitchFamily="34" charset="0"/>
              </a:rPr>
              <a:t>Cohort of Social Work students begin the program in the Fall semester </a:t>
            </a:r>
          </a:p>
          <a:p>
            <a:pPr>
              <a:lnSpc>
                <a:spcPct val="80000"/>
              </a:lnSpc>
              <a:buClr>
                <a:srgbClr val="00287A"/>
              </a:buClr>
            </a:pPr>
            <a:r>
              <a:rPr lang="en-US" altLang="en-US" sz="2000" dirty="0" smtClean="0">
                <a:solidFill>
                  <a:srgbClr val="000066"/>
                </a:solidFill>
                <a:latin typeface="Arial" panose="020B0604020202020204" pitchFamily="34" charset="0"/>
                <a:cs typeface="Arial" panose="020B0604020202020204" pitchFamily="34" charset="0"/>
              </a:rPr>
              <a:t>No Social Work students are permitted to begin the program in the Spring Semester</a:t>
            </a:r>
          </a:p>
          <a:p>
            <a:pPr marL="0" indent="0">
              <a:lnSpc>
                <a:spcPct val="80000"/>
              </a:lnSpc>
              <a:buClr>
                <a:srgbClr val="00287A"/>
              </a:buClr>
              <a:buNone/>
            </a:pPr>
            <a:endParaRPr lang="en-US" altLang="en-US" sz="1000" dirty="0" smtClean="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r>
              <a:rPr lang="en-US" altLang="en-US" sz="2000" b="1" dirty="0" smtClean="0">
                <a:solidFill>
                  <a:srgbClr val="000066"/>
                </a:solidFill>
                <a:latin typeface="Arial" panose="020B0604020202020204" pitchFamily="34" charset="0"/>
                <a:cs typeface="Arial" panose="020B0604020202020204" pitchFamily="34" charset="0"/>
              </a:rPr>
              <a:t>GPA</a:t>
            </a:r>
            <a:endParaRPr lang="en-US" altLang="en-US" sz="2000" b="1" dirty="0">
              <a:solidFill>
                <a:srgbClr val="000066"/>
              </a:solidFill>
              <a:latin typeface="Arial" panose="020B0604020202020204" pitchFamily="34" charset="0"/>
              <a:cs typeface="Arial" panose="020B0604020202020204" pitchFamily="34" charset="0"/>
            </a:endParaRPr>
          </a:p>
          <a:p>
            <a:pPr>
              <a:lnSpc>
                <a:spcPct val="80000"/>
              </a:lnSpc>
              <a:buClr>
                <a:srgbClr val="00287A"/>
              </a:buClr>
            </a:pPr>
            <a:r>
              <a:rPr lang="en-US" altLang="en-US" sz="2000" dirty="0" smtClean="0">
                <a:solidFill>
                  <a:srgbClr val="000066"/>
                </a:solidFill>
                <a:latin typeface="Arial" panose="020B0604020202020204" pitchFamily="34" charset="0"/>
                <a:cs typeface="Arial" panose="020B0604020202020204" pitchFamily="34" charset="0"/>
              </a:rPr>
              <a:t>Overall GPA of 2.5 or higher for all Lower Division General Education courses</a:t>
            </a:r>
          </a:p>
          <a:p>
            <a:pPr>
              <a:lnSpc>
                <a:spcPct val="80000"/>
              </a:lnSpc>
              <a:buClr>
                <a:srgbClr val="00287A"/>
              </a:buClr>
            </a:pPr>
            <a:r>
              <a:rPr lang="en-US" altLang="en-US" sz="2000" dirty="0" smtClean="0">
                <a:solidFill>
                  <a:srgbClr val="000066"/>
                </a:solidFill>
                <a:latin typeface="Arial" panose="020B0604020202020204" pitchFamily="34" charset="0"/>
                <a:cs typeface="Arial" panose="020B0604020202020204" pitchFamily="34" charset="0"/>
              </a:rPr>
              <a:t>Prerequisite GPA of 2.7 or higher</a:t>
            </a:r>
          </a:p>
        </p:txBody>
      </p:sp>
    </p:spTree>
    <p:extLst>
      <p:ext uri="{BB962C8B-B14F-4D97-AF65-F5344CB8AC3E}">
        <p14:creationId xmlns:p14="http://schemas.microsoft.com/office/powerpoint/2010/main" val="3657449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695138"/>
          </a:xfrm>
          <a:prstGeom prst="rect">
            <a:avLst/>
          </a:prstGeom>
        </p:spPr>
      </p:pic>
      <p:sp>
        <p:nvSpPr>
          <p:cNvPr id="5" name="TextBox 4"/>
          <p:cNvSpPr txBox="1"/>
          <p:nvPr/>
        </p:nvSpPr>
        <p:spPr>
          <a:xfrm>
            <a:off x="0" y="59568"/>
            <a:ext cx="9144000" cy="1631216"/>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Pre-Social Work</a:t>
            </a:r>
          </a:p>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Prerequisites</a:t>
            </a:r>
          </a:p>
        </p:txBody>
      </p:sp>
      <p:graphicFrame>
        <p:nvGraphicFramePr>
          <p:cNvPr id="8" name="Table 7"/>
          <p:cNvGraphicFramePr>
            <a:graphicFrameLocks noGrp="1"/>
          </p:cNvGraphicFramePr>
          <p:nvPr>
            <p:extLst>
              <p:ext uri="{D42A27DB-BD31-4B8C-83A1-F6EECF244321}">
                <p14:modId xmlns:p14="http://schemas.microsoft.com/office/powerpoint/2010/main" val="3064511584"/>
              </p:ext>
            </p:extLst>
          </p:nvPr>
        </p:nvGraphicFramePr>
        <p:xfrm>
          <a:off x="381000" y="2133600"/>
          <a:ext cx="8388531" cy="3779003"/>
        </p:xfrm>
        <a:graphic>
          <a:graphicData uri="http://schemas.openxmlformats.org/drawingml/2006/table">
            <a:tbl>
              <a:tblPr firstRow="1" firstCol="1" bandRow="1">
                <a:tableStyleId>{5C22544A-7EE6-4342-B048-85BDC9FD1C3A}</a:tableStyleId>
              </a:tblPr>
              <a:tblGrid>
                <a:gridCol w="2743200"/>
                <a:gridCol w="4953000"/>
                <a:gridCol w="692331"/>
              </a:tblGrid>
              <a:tr h="540697">
                <a:tc>
                  <a:txBody>
                    <a:bodyPr/>
                    <a:lstStyle/>
                    <a:p>
                      <a:pPr marL="0" marR="0" algn="just">
                        <a:lnSpc>
                          <a:spcPct val="115000"/>
                        </a:lnSpc>
                        <a:spcBef>
                          <a:spcPts val="0"/>
                        </a:spcBef>
                        <a:spcAft>
                          <a:spcPts val="0"/>
                        </a:spcAft>
                      </a:pPr>
                      <a:r>
                        <a:rPr lang="en-US" sz="2000" dirty="0" smtClean="0">
                          <a:effectLst/>
                        </a:rPr>
                        <a:t>Prerequisite Courses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66"/>
                    </a:solidFill>
                  </a:tcPr>
                </a:tc>
                <a:tc>
                  <a:txBody>
                    <a:bodyPr/>
                    <a:lstStyle/>
                    <a:p>
                      <a:pPr marL="0" marR="0" algn="just">
                        <a:lnSpc>
                          <a:spcPct val="115000"/>
                        </a:lnSpc>
                        <a:spcBef>
                          <a:spcPts val="0"/>
                        </a:spcBef>
                        <a:spcAft>
                          <a:spcPts val="0"/>
                        </a:spcAft>
                      </a:pPr>
                      <a:r>
                        <a:rPr lang="en-US" sz="2000" dirty="0" smtClean="0">
                          <a:effectLst/>
                          <a:latin typeface="+mn-lt"/>
                          <a:ea typeface="+mn-ea"/>
                          <a:cs typeface="+mn-cs"/>
                        </a:rPr>
                        <a:t>Course</a:t>
                      </a:r>
                      <a:r>
                        <a:rPr lang="en-US" sz="2000" baseline="0" dirty="0" smtClean="0">
                          <a:effectLst/>
                          <a:latin typeface="+mn-lt"/>
                          <a:ea typeface="+mn-ea"/>
                          <a:cs typeface="+mn-cs"/>
                        </a:rPr>
                        <a:t> Title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66"/>
                    </a:solidFill>
                  </a:tcPr>
                </a:tc>
                <a:tc>
                  <a:txBody>
                    <a:bodyPr/>
                    <a:lstStyle/>
                    <a:p>
                      <a:pPr marL="0" marR="0" algn="just">
                        <a:lnSpc>
                          <a:spcPct val="115000"/>
                        </a:lnSpc>
                        <a:spcBef>
                          <a:spcPts val="0"/>
                        </a:spcBef>
                        <a:spcAft>
                          <a:spcPts val="0"/>
                        </a:spcAft>
                      </a:pPr>
                      <a:r>
                        <a:rPr lang="en-US" sz="2000" dirty="0" smtClean="0">
                          <a:effectLst/>
                        </a:rPr>
                        <a:t>Units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66"/>
                    </a:solidFill>
                  </a:tcPr>
                </a:tc>
              </a:tr>
              <a:tr h="438582">
                <a:tc>
                  <a:txBody>
                    <a:bodyPr/>
                    <a:lstStyle/>
                    <a:p>
                      <a:pPr marL="0" marR="0" algn="just">
                        <a:lnSpc>
                          <a:spcPct val="115000"/>
                        </a:lnSpc>
                        <a:spcBef>
                          <a:spcPts val="0"/>
                        </a:spcBef>
                        <a:spcAft>
                          <a:spcPts val="0"/>
                        </a:spcAft>
                      </a:pPr>
                      <a:r>
                        <a:rPr lang="en-US" sz="1500" dirty="0" smtClean="0">
                          <a:effectLst/>
                        </a:rPr>
                        <a:t>G.E.</a:t>
                      </a:r>
                      <a:r>
                        <a:rPr lang="en-US" sz="1500" baseline="0" dirty="0" smtClean="0">
                          <a:effectLst/>
                        </a:rPr>
                        <a:t> Area A1*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rPr>
                        <a:t> </a:t>
                      </a:r>
                      <a:r>
                        <a:rPr lang="en-US" sz="1500" dirty="0" smtClean="0">
                          <a:effectLst/>
                        </a:rPr>
                        <a:t>Oral Communication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a:effectLst/>
                        </a:rPr>
                        <a:t> </a:t>
                      </a:r>
                      <a:r>
                        <a:rPr lang="en-US" sz="1500" dirty="0" smtClean="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6907">
                <a:tc>
                  <a:txBody>
                    <a:bodyPr/>
                    <a:lstStyle/>
                    <a:p>
                      <a:pPr marL="0" marR="0" algn="just">
                        <a:lnSpc>
                          <a:spcPct val="115000"/>
                        </a:lnSpc>
                        <a:spcBef>
                          <a:spcPts val="0"/>
                        </a:spcBef>
                        <a:spcAft>
                          <a:spcPts val="0"/>
                        </a:spcAft>
                      </a:pPr>
                      <a:r>
                        <a:rPr lang="en-US" sz="1500" dirty="0" smtClean="0">
                          <a:effectLst/>
                        </a:rPr>
                        <a:t>G.E.</a:t>
                      </a:r>
                      <a:r>
                        <a:rPr lang="en-US" sz="1500" baseline="0" dirty="0" smtClean="0">
                          <a:effectLst/>
                        </a:rPr>
                        <a:t> Area A2*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rPr>
                        <a:t> </a:t>
                      </a:r>
                      <a:r>
                        <a:rPr lang="en-US" sz="1500" dirty="0" smtClean="0">
                          <a:effectLst/>
                        </a:rPr>
                        <a:t>Written</a:t>
                      </a:r>
                      <a:r>
                        <a:rPr lang="en-US" sz="1500" baseline="0" dirty="0" smtClean="0">
                          <a:effectLst/>
                        </a:rPr>
                        <a:t> Communication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a:effectLst/>
                        </a:rPr>
                        <a:t> </a:t>
                      </a:r>
                      <a:r>
                        <a:rPr lang="en-US" sz="1500" dirty="0" smtClean="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5546">
                <a:tc>
                  <a:txBody>
                    <a:bodyPr/>
                    <a:lstStyle/>
                    <a:p>
                      <a:pPr marL="0" marR="0" algn="just">
                        <a:lnSpc>
                          <a:spcPct val="115000"/>
                        </a:lnSpc>
                        <a:spcBef>
                          <a:spcPts val="0"/>
                        </a:spcBef>
                        <a:spcAft>
                          <a:spcPts val="0"/>
                        </a:spcAft>
                      </a:pPr>
                      <a:r>
                        <a:rPr lang="en-US" sz="1500" dirty="0" smtClean="0">
                          <a:effectLst/>
                        </a:rPr>
                        <a:t>G.E.</a:t>
                      </a:r>
                      <a:r>
                        <a:rPr lang="en-US" sz="1500" baseline="0" dirty="0" smtClean="0">
                          <a:effectLst/>
                        </a:rPr>
                        <a:t> Area A3*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l">
                        <a:lnSpc>
                          <a:spcPct val="115000"/>
                        </a:lnSpc>
                        <a:spcBef>
                          <a:spcPts val="0"/>
                        </a:spcBef>
                        <a:spcAft>
                          <a:spcPts val="0"/>
                        </a:spcAft>
                      </a:pPr>
                      <a:r>
                        <a:rPr lang="en-US" sz="1500" i="0" dirty="0">
                          <a:effectLst/>
                        </a:rPr>
                        <a:t> </a:t>
                      </a:r>
                      <a:r>
                        <a:rPr lang="en-US" sz="1500" i="0" dirty="0" smtClean="0">
                          <a:effectLst/>
                        </a:rPr>
                        <a:t>Critical Thinking</a:t>
                      </a:r>
                      <a:endParaRPr lang="en-US"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5526">
                <a:tc>
                  <a:txBody>
                    <a:bodyPr/>
                    <a:lstStyle/>
                    <a:p>
                      <a:pPr marL="0" marR="0" algn="just">
                        <a:lnSpc>
                          <a:spcPct val="115000"/>
                        </a:lnSpc>
                        <a:spcBef>
                          <a:spcPts val="0"/>
                        </a:spcBef>
                        <a:spcAft>
                          <a:spcPts val="0"/>
                        </a:spcAft>
                      </a:pPr>
                      <a:r>
                        <a:rPr lang="en-US" sz="1500" dirty="0" smtClean="0">
                          <a:effectLst/>
                        </a:rPr>
                        <a:t>G.E. Area B4*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l">
                        <a:lnSpc>
                          <a:spcPct val="115000"/>
                        </a:lnSpc>
                        <a:spcBef>
                          <a:spcPts val="0"/>
                        </a:spcBef>
                        <a:spcAft>
                          <a:spcPts val="0"/>
                        </a:spcAft>
                      </a:pPr>
                      <a:r>
                        <a:rPr lang="en-US" sz="1500" dirty="0">
                          <a:effectLst/>
                        </a:rPr>
                        <a:t> </a:t>
                      </a:r>
                      <a:r>
                        <a:rPr lang="en-US" sz="1500" dirty="0" smtClean="0">
                          <a:effectLst/>
                        </a:rPr>
                        <a:t>Quantitative</a:t>
                      </a:r>
                      <a:r>
                        <a:rPr lang="en-US" sz="1500" baseline="0" dirty="0" smtClean="0">
                          <a:effectLst/>
                        </a:rPr>
                        <a:t> Reasoning</a:t>
                      </a:r>
                      <a:endParaRPr lang="en-US"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583">
                <a:tc>
                  <a:txBody>
                    <a:bodyPr/>
                    <a:lstStyle/>
                    <a:p>
                      <a:pPr marL="0" marR="0" algn="just">
                        <a:lnSpc>
                          <a:spcPct val="115000"/>
                        </a:lnSpc>
                        <a:spcBef>
                          <a:spcPts val="0"/>
                        </a:spcBef>
                        <a:spcAft>
                          <a:spcPts val="0"/>
                        </a:spcAft>
                      </a:pPr>
                      <a:r>
                        <a:rPr lang="en-US" sz="1500" dirty="0" smtClean="0">
                          <a:effectLst/>
                        </a:rPr>
                        <a:t>G.E. Area D2*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smtClean="0">
                          <a:effectLst/>
                        </a:rPr>
                        <a:t>American Government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latin typeface="+mn-lt"/>
                          <a:ea typeface="+mn-ea"/>
                          <a:cs typeface="+mn-cs"/>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583">
                <a:tc>
                  <a:txBody>
                    <a:bodyPr/>
                    <a:lstStyle/>
                    <a:p>
                      <a:pPr marL="0" marR="0" algn="just">
                        <a:lnSpc>
                          <a:spcPct val="115000"/>
                        </a:lnSpc>
                        <a:spcBef>
                          <a:spcPts val="0"/>
                        </a:spcBef>
                        <a:spcAft>
                          <a:spcPts val="0"/>
                        </a:spcAft>
                      </a:pPr>
                      <a:r>
                        <a:rPr lang="en-US" sz="1500" dirty="0" smtClean="0">
                          <a:effectLst/>
                        </a:rPr>
                        <a:t>G.E. Area D3*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rPr>
                        <a:t> </a:t>
                      </a:r>
                      <a:r>
                        <a:rPr lang="en-US" sz="1500" dirty="0" smtClean="0">
                          <a:effectLst/>
                        </a:rPr>
                        <a:t>Social</a:t>
                      </a:r>
                      <a:r>
                        <a:rPr lang="en-US" sz="1500" baseline="0" dirty="0" smtClean="0">
                          <a:effectLst/>
                        </a:rPr>
                        <a:t> Science (ECON 25, 40 or 50)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rPr>
                        <a:t>3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583">
                <a:tc>
                  <a:txBody>
                    <a:bodyPr/>
                    <a:lstStyle/>
                    <a:p>
                      <a:pPr marL="0" marR="0" algn="just">
                        <a:lnSpc>
                          <a:spcPct val="115000"/>
                        </a:lnSpc>
                        <a:spcBef>
                          <a:spcPts val="0"/>
                        </a:spcBef>
                        <a:spcAft>
                          <a:spcPts val="0"/>
                        </a:spcAft>
                      </a:pPr>
                      <a:r>
                        <a:rPr lang="en-US" sz="1500" dirty="0" smtClean="0">
                          <a:effectLst/>
                        </a:rPr>
                        <a:t>G.E. Area 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smtClean="0">
                          <a:effectLst/>
                        </a:rPr>
                        <a:t>Lifelong Understanding</a:t>
                      </a:r>
                      <a:r>
                        <a:rPr lang="en-US" sz="1500" baseline="0" dirty="0" smtClean="0">
                          <a:effectLst/>
                        </a:rPr>
                        <a:t> &amp; Self-Development (PH90)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a:effectLst/>
                        </a:rPr>
                        <a:t> </a:t>
                      </a:r>
                      <a:r>
                        <a:rPr lang="en-US" sz="1500" dirty="0" smtClean="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4996">
                <a:tc>
                  <a:txBody>
                    <a:bodyPr/>
                    <a:lstStyle/>
                    <a:p>
                      <a:pPr marL="0" marR="0" algn="just">
                        <a:lnSpc>
                          <a:spcPct val="115000"/>
                        </a:lnSpc>
                        <a:spcBef>
                          <a:spcPts val="0"/>
                        </a:spcBef>
                        <a:spcAft>
                          <a:spcPts val="0"/>
                        </a:spcAft>
                      </a:pPr>
                      <a:r>
                        <a:rPr lang="en-US" sz="1500" dirty="0" smtClean="0">
                          <a:effectLst/>
                        </a:rPr>
                        <a:t>SWRK 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smtClean="0">
                          <a:effectLst/>
                        </a:rPr>
                        <a:t>Introduction to Social Work</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381000" y="5923489"/>
            <a:ext cx="8153401" cy="218521"/>
          </a:xfrm>
          <a:prstGeom prst="rect">
            <a:avLst/>
          </a:prstGeom>
          <a:noFill/>
        </p:spPr>
        <p:txBody>
          <a:bodyPr wrap="square" rtlCol="0">
            <a:spAutoFit/>
          </a:bodyPr>
          <a:lstStyle/>
          <a:p>
            <a:pPr>
              <a:lnSpc>
                <a:spcPct val="80000"/>
              </a:lnSpc>
              <a:buNone/>
            </a:pPr>
            <a:r>
              <a:rPr lang="en-US" sz="1000" dirty="0" smtClean="0">
                <a:solidFill>
                  <a:srgbClr val="000066"/>
                </a:solidFill>
              </a:rPr>
              <a:t>* See G.E. list for approved courses.</a:t>
            </a:r>
            <a:endParaRPr lang="en-US" sz="1000" dirty="0">
              <a:solidFill>
                <a:srgbClr val="000066"/>
              </a:solidFill>
            </a:endParaRPr>
          </a:p>
        </p:txBody>
      </p:sp>
    </p:spTree>
    <p:extLst>
      <p:ext uri="{BB962C8B-B14F-4D97-AF65-F5344CB8AC3E}">
        <p14:creationId xmlns:p14="http://schemas.microsoft.com/office/powerpoint/2010/main" val="1544858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695138"/>
          </a:xfrm>
          <a:prstGeom prst="rect">
            <a:avLst/>
          </a:prstGeom>
        </p:spPr>
      </p:pic>
      <p:sp>
        <p:nvSpPr>
          <p:cNvPr id="5" name="TextBox 4"/>
          <p:cNvSpPr txBox="1"/>
          <p:nvPr/>
        </p:nvSpPr>
        <p:spPr>
          <a:xfrm>
            <a:off x="0" y="847569"/>
            <a:ext cx="9144000" cy="861774"/>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Information</a:t>
            </a:r>
          </a:p>
        </p:txBody>
      </p:sp>
      <p:sp>
        <p:nvSpPr>
          <p:cNvPr id="6" name="Content Placeholder 2"/>
          <p:cNvSpPr>
            <a:spLocks noGrp="1"/>
          </p:cNvSpPr>
          <p:nvPr>
            <p:ph idx="1"/>
          </p:nvPr>
        </p:nvSpPr>
        <p:spPr>
          <a:xfrm>
            <a:off x="457200" y="1828800"/>
            <a:ext cx="8229600" cy="4953000"/>
          </a:xfrm>
        </p:spPr>
        <p:txBody>
          <a:bodyPr>
            <a:noAutofit/>
          </a:bodyPr>
          <a:lstStyle/>
          <a:p>
            <a:pPr marL="0" indent="0">
              <a:lnSpc>
                <a:spcPct val="80000"/>
              </a:lnSpc>
              <a:buClr>
                <a:srgbClr val="00287A"/>
              </a:buClr>
              <a:buNone/>
            </a:pPr>
            <a:endParaRPr lang="en-US" altLang="en-US" sz="2000" dirty="0" smtClean="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r>
              <a:rPr lang="en-US" altLang="en-US" sz="3000" b="1" dirty="0" smtClean="0">
                <a:solidFill>
                  <a:srgbClr val="A50021"/>
                </a:solidFill>
                <a:latin typeface="Arial" panose="020B0604020202020204" pitchFamily="34" charset="0"/>
                <a:cs typeface="Arial" panose="020B0604020202020204" pitchFamily="34" charset="0"/>
              </a:rPr>
              <a:t>Community College Transfers</a:t>
            </a:r>
            <a:endParaRPr lang="en-US" altLang="en-US" sz="3000" b="1" dirty="0">
              <a:solidFill>
                <a:srgbClr val="A50021"/>
              </a:solidFill>
              <a:latin typeface="Arial" panose="020B0604020202020204" pitchFamily="34" charset="0"/>
              <a:cs typeface="Arial" panose="020B0604020202020204" pitchFamily="34" charset="0"/>
            </a:endParaRPr>
          </a:p>
          <a:p>
            <a:pPr marL="0" indent="0">
              <a:lnSpc>
                <a:spcPct val="80000"/>
              </a:lnSpc>
              <a:buClr>
                <a:srgbClr val="00287A"/>
              </a:buClr>
              <a:buNone/>
            </a:pPr>
            <a:endParaRPr lang="en-US" altLang="en-US" sz="2000" dirty="0">
              <a:solidFill>
                <a:srgbClr val="000066"/>
              </a:solidFill>
              <a:latin typeface="Arial" panose="020B0604020202020204" pitchFamily="34" charset="0"/>
              <a:cs typeface="Arial" panose="020B0604020202020204" pitchFamily="34" charset="0"/>
            </a:endParaRPr>
          </a:p>
          <a:p>
            <a:pPr>
              <a:lnSpc>
                <a:spcPct val="80000"/>
              </a:lnSpc>
              <a:buClr>
                <a:srgbClr val="00287A"/>
              </a:buClr>
            </a:pPr>
            <a:r>
              <a:rPr lang="en-US" altLang="en-US" sz="2000" dirty="0" smtClean="0">
                <a:solidFill>
                  <a:srgbClr val="000066"/>
                </a:solidFill>
                <a:latin typeface="Arial" panose="020B0604020202020204" pitchFamily="34" charset="0"/>
                <a:cs typeface="Arial" panose="020B0604020202020204" pitchFamily="34" charset="0"/>
              </a:rPr>
              <a:t>The Department of Social Work Education will honor articulation agreements between community college districts and Fresno State for equivalent courses meeting the G.E. requirements for Areas A1, A2, A2, B4 and D2.</a:t>
            </a:r>
          </a:p>
          <a:p>
            <a:pPr>
              <a:lnSpc>
                <a:spcPct val="80000"/>
              </a:lnSpc>
              <a:buClr>
                <a:srgbClr val="00287A"/>
              </a:buClr>
            </a:pPr>
            <a:r>
              <a:rPr lang="en-US" altLang="en-US" sz="2000" dirty="0" smtClean="0">
                <a:solidFill>
                  <a:srgbClr val="000066"/>
                </a:solidFill>
                <a:latin typeface="Arial" panose="020B0604020202020204" pitchFamily="34" charset="0"/>
                <a:cs typeface="Arial" panose="020B0604020202020204" pitchFamily="34" charset="0"/>
              </a:rPr>
              <a:t>Students transferring to Fresno State should plan on attending Dog Days Orientation sessions. Schedule an advising appointment for B.A. Coordinator for Social Work.</a:t>
            </a:r>
          </a:p>
        </p:txBody>
      </p:sp>
    </p:spTree>
    <p:extLst>
      <p:ext uri="{BB962C8B-B14F-4D97-AF65-F5344CB8AC3E}">
        <p14:creationId xmlns:p14="http://schemas.microsoft.com/office/powerpoint/2010/main" val="641681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90800"/>
          </a:xfrm>
          <a:prstGeom prst="rect">
            <a:avLst/>
          </a:prstGeom>
        </p:spPr>
      </p:pic>
      <p:sp>
        <p:nvSpPr>
          <p:cNvPr id="9" name="TextBox 8"/>
          <p:cNvSpPr txBox="1"/>
          <p:nvPr/>
        </p:nvSpPr>
        <p:spPr>
          <a:xfrm>
            <a:off x="0" y="958096"/>
            <a:ext cx="9144000" cy="1785104"/>
          </a:xfrm>
          <a:prstGeom prst="rect">
            <a:avLst/>
          </a:prstGeom>
          <a:noFill/>
        </p:spPr>
        <p:txBody>
          <a:bodyPr wrap="square" rtlCol="0">
            <a:spAutoFit/>
          </a:bodyPr>
          <a:lstStyle/>
          <a:p>
            <a:pPr algn="ctr"/>
            <a:r>
              <a:rPr lang="en-US" sz="55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College of Health and Human Services</a:t>
            </a:r>
          </a:p>
        </p:txBody>
      </p:sp>
      <p:sp>
        <p:nvSpPr>
          <p:cNvPr id="11" name="Content Placeholder 2"/>
          <p:cNvSpPr txBox="1">
            <a:spLocks/>
          </p:cNvSpPr>
          <p:nvPr/>
        </p:nvSpPr>
        <p:spPr>
          <a:xfrm>
            <a:off x="457200" y="2895600"/>
            <a:ext cx="8229600" cy="3429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
                <a:srgbClr val="00287A"/>
              </a:buClr>
              <a:buNone/>
            </a:pPr>
            <a:r>
              <a:rPr lang="en-US" altLang="en-US" sz="3000" b="1" dirty="0" smtClean="0">
                <a:solidFill>
                  <a:srgbClr val="A50021"/>
                </a:solidFill>
                <a:latin typeface="Arial" panose="020B0604020202020204" pitchFamily="34" charset="0"/>
                <a:cs typeface="Arial" panose="020B0604020202020204" pitchFamily="34" charset="0"/>
              </a:rPr>
              <a:t>College Mission</a:t>
            </a:r>
            <a:endParaRPr lang="en-US" altLang="en-US" sz="3000" dirty="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endParaRPr lang="en-US" sz="2800" dirty="0" smtClean="0">
              <a:latin typeface="Arial" panose="020B0604020202020204" pitchFamily="34" charset="0"/>
              <a:cs typeface="Arial" panose="020B0604020202020204" pitchFamily="34" charset="0"/>
            </a:endParaRPr>
          </a:p>
          <a:p>
            <a:pPr marL="0" indent="0">
              <a:lnSpc>
                <a:spcPct val="80000"/>
              </a:lnSpc>
              <a:buClr>
                <a:srgbClr val="00287A"/>
              </a:buClr>
              <a:buNone/>
            </a:pPr>
            <a:r>
              <a:rPr lang="en-US" sz="2800" dirty="0" smtClean="0">
                <a:solidFill>
                  <a:srgbClr val="000066"/>
                </a:solidFill>
                <a:latin typeface="Arial" panose="020B0604020202020204" pitchFamily="34" charset="0"/>
                <a:cs typeface="Arial" panose="020B0604020202020204" pitchFamily="34" charset="0"/>
              </a:rPr>
              <a:t>"</a:t>
            </a:r>
            <a:r>
              <a:rPr lang="en-US" sz="2800" dirty="0">
                <a:solidFill>
                  <a:srgbClr val="000066"/>
                </a:solidFill>
                <a:latin typeface="Arial" panose="020B0604020202020204" pitchFamily="34" charset="0"/>
                <a:cs typeface="Arial" panose="020B0604020202020204" pitchFamily="34" charset="0"/>
              </a:rPr>
              <a:t>To provide a professionally oriented education at the undergraduate level and to provide graduate programs in specialized disciplines that serve the needs of students - as well as foster the emerging needs of residents and health and human service providers in the Central California region." </a:t>
            </a:r>
            <a:endParaRPr lang="en-US" sz="2000" dirty="0" smtClean="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782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886200"/>
            <a:ext cx="9144000" cy="938719"/>
          </a:xfrm>
          <a:prstGeom prst="rect">
            <a:avLst/>
          </a:prstGeom>
          <a:noFill/>
        </p:spPr>
        <p:txBody>
          <a:bodyPr wrap="square" rtlCol="0">
            <a:spAutoFit/>
          </a:bodyPr>
          <a:lstStyle/>
          <a:p>
            <a:pPr algn="ctr"/>
            <a:r>
              <a:rPr lang="en-US" sz="5500" b="1" dirty="0" smtClean="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7122"/>
            <a:ext cx="9144000" cy="2694122"/>
          </a:xfrm>
        </p:spPr>
      </p:pic>
    </p:spTree>
    <p:extLst>
      <p:ext uri="{BB962C8B-B14F-4D97-AF65-F5344CB8AC3E}">
        <p14:creationId xmlns:p14="http://schemas.microsoft.com/office/powerpoint/2010/main" val="1388226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SLogo2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800" y="152400"/>
            <a:ext cx="1486561" cy="685800"/>
          </a:xfrm>
          <a:prstGeom prst="rect">
            <a:avLst/>
          </a:prstGeom>
        </p:spPr>
      </p:pic>
      <p:sp>
        <p:nvSpPr>
          <p:cNvPr id="4" name="Title 3"/>
          <p:cNvSpPr>
            <a:spLocks noGrp="1"/>
          </p:cNvSpPr>
          <p:nvPr>
            <p:ph type="title"/>
          </p:nvPr>
        </p:nvSpPr>
        <p:spPr>
          <a:xfrm>
            <a:off x="-31695" y="2286000"/>
            <a:ext cx="9141069" cy="4571999"/>
          </a:xfrm>
        </p:spPr>
        <p:txBody>
          <a:bodyPr>
            <a:noAutofit/>
          </a:bodyPr>
          <a:lstStyle/>
          <a:p>
            <a:pPr marL="0" indent="0"/>
            <a:r>
              <a:rPr lang="en-US" sz="2500" b="1" dirty="0" smtClean="0">
                <a:solidFill>
                  <a:srgbClr val="000066"/>
                </a:solidFill>
                <a:latin typeface="Arial" panose="020B0604020202020204" pitchFamily="34" charset="0"/>
                <a:cs typeface="Arial" panose="020B0604020202020204" pitchFamily="34" charset="0"/>
              </a:rPr>
              <a:t>Academic Counselors</a:t>
            </a:r>
            <a:br>
              <a:rPr lang="en-US" sz="2500" b="1" dirty="0" smtClean="0">
                <a:solidFill>
                  <a:srgbClr val="000066"/>
                </a:solidFill>
                <a:latin typeface="Arial" panose="020B0604020202020204" pitchFamily="34" charset="0"/>
                <a:cs typeface="Arial" panose="020B0604020202020204" pitchFamily="34" charset="0"/>
              </a:rPr>
            </a:br>
            <a:r>
              <a:rPr lang="en-US" sz="2500" b="1" dirty="0" smtClean="0">
                <a:solidFill>
                  <a:srgbClr val="000066"/>
                </a:solidFill>
                <a:latin typeface="Arial" panose="020B0604020202020204" pitchFamily="34" charset="0"/>
                <a:cs typeface="Arial" panose="020B0604020202020204" pitchFamily="34" charset="0"/>
              </a:rPr>
              <a:t>Nursing Admissions Coordinators</a:t>
            </a:r>
            <a:r>
              <a:rPr lang="en-US" sz="2000" b="1" dirty="0" smtClean="0">
                <a:solidFill>
                  <a:srgbClr val="000066"/>
                </a:solidFill>
                <a:latin typeface="Arial" panose="020B0604020202020204" pitchFamily="34" charset="0"/>
                <a:cs typeface="Arial" panose="020B0604020202020204" pitchFamily="34" charset="0"/>
              </a:rPr>
              <a:t/>
            </a:r>
            <a:br>
              <a:rPr lang="en-US" sz="2000" b="1" dirty="0" smtClean="0">
                <a:solidFill>
                  <a:srgbClr val="000066"/>
                </a:solidFill>
                <a:latin typeface="Arial" panose="020B0604020202020204" pitchFamily="34" charset="0"/>
                <a:cs typeface="Arial" panose="020B0604020202020204" pitchFamily="34" charset="0"/>
              </a:rPr>
            </a:br>
            <a:r>
              <a:rPr lang="en-US" sz="2000" b="1" dirty="0" smtClean="0">
                <a:solidFill>
                  <a:srgbClr val="000066"/>
                </a:solidFill>
                <a:latin typeface="Arial" panose="020B0604020202020204" pitchFamily="34" charset="0"/>
                <a:cs typeface="Arial" panose="020B0604020202020204" pitchFamily="34" charset="0"/>
              </a:rPr>
              <a:t/>
            </a:r>
            <a:br>
              <a:rPr lang="en-US" sz="2000" b="1" dirty="0" smtClean="0">
                <a:solidFill>
                  <a:srgbClr val="000066"/>
                </a:solidFill>
                <a:latin typeface="Arial" panose="020B0604020202020204" pitchFamily="34" charset="0"/>
                <a:cs typeface="Arial" panose="020B0604020202020204" pitchFamily="34" charset="0"/>
              </a:rPr>
            </a:br>
            <a:r>
              <a:rPr lang="en-US" sz="2000" b="1" dirty="0" smtClean="0">
                <a:solidFill>
                  <a:srgbClr val="000066"/>
                </a:solidFill>
                <a:latin typeface="Arial" panose="020B0604020202020204" pitchFamily="34" charset="0"/>
                <a:cs typeface="Arial" panose="020B0604020202020204" pitchFamily="34" charset="0"/>
              </a:rPr>
              <a:t>Frank Castro			</a:t>
            </a:r>
            <a:r>
              <a:rPr lang="en-US" sz="2000" b="1" dirty="0" smtClean="0">
                <a:solidFill>
                  <a:srgbClr val="000066"/>
                </a:solidFill>
                <a:latin typeface="Arial" panose="020B0604020202020204" pitchFamily="34" charset="0"/>
                <a:cs typeface="Arial" panose="020B0604020202020204" pitchFamily="34" charset="0"/>
                <a:hlinkClick r:id="rId3"/>
              </a:rPr>
              <a:t>frankyc@csufresno.edu</a:t>
            </a:r>
            <a:r>
              <a:rPr lang="en-US" sz="2000" b="1" dirty="0" smtClean="0">
                <a:solidFill>
                  <a:srgbClr val="000066"/>
                </a:solidFill>
                <a:latin typeface="Arial" panose="020B0604020202020204" pitchFamily="34" charset="0"/>
                <a:cs typeface="Arial" panose="020B0604020202020204" pitchFamily="34" charset="0"/>
              </a:rPr>
              <a:t/>
            </a:r>
            <a:br>
              <a:rPr lang="en-US" sz="2000" b="1" dirty="0" smtClean="0">
                <a:solidFill>
                  <a:srgbClr val="000066"/>
                </a:solidFill>
                <a:latin typeface="Arial" panose="020B0604020202020204" pitchFamily="34" charset="0"/>
                <a:cs typeface="Arial" panose="020B0604020202020204" pitchFamily="34" charset="0"/>
              </a:rPr>
            </a:br>
            <a:r>
              <a:rPr lang="en-US" sz="2000" b="1" dirty="0" smtClean="0">
                <a:solidFill>
                  <a:srgbClr val="000066"/>
                </a:solidFill>
                <a:latin typeface="Arial" panose="020B0604020202020204" pitchFamily="34" charset="0"/>
                <a:cs typeface="Arial" panose="020B0604020202020204" pitchFamily="34" charset="0"/>
              </a:rPr>
              <a:t>Robert </a:t>
            </a:r>
            <a:r>
              <a:rPr lang="en-US" sz="2000" b="1" dirty="0" err="1" smtClean="0">
                <a:solidFill>
                  <a:srgbClr val="000066"/>
                </a:solidFill>
                <a:latin typeface="Arial" panose="020B0604020202020204" pitchFamily="34" charset="0"/>
                <a:cs typeface="Arial" panose="020B0604020202020204" pitchFamily="34" charset="0"/>
              </a:rPr>
              <a:t>PageSmith</a:t>
            </a:r>
            <a:r>
              <a:rPr lang="en-US" sz="2000" b="1" dirty="0" smtClean="0">
                <a:solidFill>
                  <a:srgbClr val="000066"/>
                </a:solidFill>
                <a:latin typeface="Arial" panose="020B0604020202020204" pitchFamily="34" charset="0"/>
                <a:cs typeface="Arial" panose="020B0604020202020204" pitchFamily="34" charset="0"/>
              </a:rPr>
              <a:t>			</a:t>
            </a:r>
            <a:r>
              <a:rPr lang="en-US" sz="2000" b="1" dirty="0" smtClean="0">
                <a:solidFill>
                  <a:srgbClr val="000066"/>
                </a:solidFill>
                <a:latin typeface="Arial" panose="020B0604020202020204" pitchFamily="34" charset="0"/>
                <a:cs typeface="Arial" panose="020B0604020202020204" pitchFamily="34" charset="0"/>
                <a:hlinkClick r:id="rId4"/>
              </a:rPr>
              <a:t>rpagesmith@csufresno.edu</a:t>
            </a:r>
            <a:r>
              <a:rPr lang="en-US" sz="2000" b="1" dirty="0" smtClean="0">
                <a:solidFill>
                  <a:srgbClr val="000066"/>
                </a:solidFill>
                <a:latin typeface="Arial" panose="020B0604020202020204" pitchFamily="34" charset="0"/>
                <a:cs typeface="Arial" panose="020B0604020202020204" pitchFamily="34" charset="0"/>
              </a:rPr>
              <a:t/>
            </a:r>
            <a:br>
              <a:rPr lang="en-US" sz="2000" b="1" dirty="0" smtClean="0">
                <a:solidFill>
                  <a:srgbClr val="000066"/>
                </a:solidFill>
                <a:latin typeface="Arial" panose="020B0604020202020204" pitchFamily="34" charset="0"/>
                <a:cs typeface="Arial" panose="020B0604020202020204" pitchFamily="34" charset="0"/>
              </a:rPr>
            </a:br>
            <a:r>
              <a:rPr lang="en-US" sz="2000" b="1" dirty="0" smtClean="0">
                <a:solidFill>
                  <a:srgbClr val="000066"/>
                </a:solidFill>
                <a:latin typeface="Arial" panose="020B0604020202020204" pitchFamily="34" charset="0"/>
                <a:cs typeface="Arial" panose="020B0604020202020204" pitchFamily="34" charset="0"/>
              </a:rPr>
              <a:t>Shimel Saychou</a:t>
            </a:r>
            <a:r>
              <a:rPr lang="en-US" sz="2000" b="1" dirty="0">
                <a:solidFill>
                  <a:srgbClr val="000066"/>
                </a:solidFill>
                <a:latin typeface="Arial" panose="020B0604020202020204" pitchFamily="34" charset="0"/>
                <a:cs typeface="Arial" panose="020B0604020202020204" pitchFamily="34" charset="0"/>
              </a:rPr>
              <a:t>	</a:t>
            </a:r>
            <a:r>
              <a:rPr lang="en-US" sz="2000" b="1" dirty="0" smtClean="0">
                <a:solidFill>
                  <a:srgbClr val="000066"/>
                </a:solidFill>
                <a:latin typeface="Arial" panose="020B0604020202020204" pitchFamily="34" charset="0"/>
                <a:cs typeface="Arial" panose="020B0604020202020204" pitchFamily="34" charset="0"/>
              </a:rPr>
              <a:t>	    </a:t>
            </a:r>
            <a:r>
              <a:rPr lang="en-US" sz="2000" b="1" dirty="0" smtClean="0">
                <a:solidFill>
                  <a:srgbClr val="000066"/>
                </a:solidFill>
                <a:latin typeface="Arial" panose="020B0604020202020204" pitchFamily="34" charset="0"/>
                <a:cs typeface="Arial" panose="020B0604020202020204" pitchFamily="34" charset="0"/>
                <a:hlinkClick r:id="rId5"/>
              </a:rPr>
              <a:t>ssaychou@csufresno.edu</a:t>
            </a:r>
            <a:r>
              <a:rPr lang="en-US" sz="2000" b="1" dirty="0" smtClean="0">
                <a:solidFill>
                  <a:srgbClr val="000066"/>
                </a:solidFill>
                <a:latin typeface="Arial" panose="020B0604020202020204" pitchFamily="34" charset="0"/>
                <a:cs typeface="Arial" panose="020B0604020202020204" pitchFamily="34" charset="0"/>
              </a:rPr>
              <a:t/>
            </a:r>
            <a:br>
              <a:rPr lang="en-US" sz="2000" b="1" dirty="0" smtClean="0">
                <a:solidFill>
                  <a:srgbClr val="000066"/>
                </a:solidFill>
                <a:latin typeface="Arial" panose="020B0604020202020204" pitchFamily="34" charset="0"/>
                <a:cs typeface="Arial" panose="020B0604020202020204" pitchFamily="34" charset="0"/>
              </a:rPr>
            </a:br>
            <a:r>
              <a:rPr lang="en-US" sz="2000" b="1" dirty="0" smtClean="0">
                <a:solidFill>
                  <a:srgbClr val="000066"/>
                </a:solidFill>
                <a:latin typeface="Arial" panose="020B0604020202020204" pitchFamily="34" charset="0"/>
                <a:cs typeface="Arial" panose="020B0604020202020204" pitchFamily="34" charset="0"/>
              </a:rPr>
              <a:t>Grace Castaneda			</a:t>
            </a:r>
            <a:r>
              <a:rPr lang="en-US" sz="2000" b="1" dirty="0" smtClean="0">
                <a:solidFill>
                  <a:srgbClr val="000066"/>
                </a:solidFill>
                <a:latin typeface="Arial" panose="020B0604020202020204" pitchFamily="34" charset="0"/>
                <a:cs typeface="Arial" panose="020B0604020202020204" pitchFamily="34" charset="0"/>
                <a:hlinkClick r:id="rId6"/>
              </a:rPr>
              <a:t>gcastaneda@csufresno.edu</a:t>
            </a:r>
            <a:r>
              <a:rPr lang="en-US" sz="2000" b="1" dirty="0" smtClean="0">
                <a:solidFill>
                  <a:srgbClr val="000066"/>
                </a:solidFill>
                <a:latin typeface="Arial" panose="020B0604020202020204" pitchFamily="34" charset="0"/>
                <a:cs typeface="Arial" panose="020B0604020202020204" pitchFamily="34" charset="0"/>
              </a:rPr>
              <a:t/>
            </a:r>
            <a:br>
              <a:rPr lang="en-US" sz="2000" b="1" dirty="0" smtClean="0">
                <a:solidFill>
                  <a:srgbClr val="000066"/>
                </a:solidFill>
                <a:latin typeface="Arial" panose="020B0604020202020204" pitchFamily="34" charset="0"/>
                <a:cs typeface="Arial" panose="020B0604020202020204" pitchFamily="34" charset="0"/>
              </a:rPr>
            </a:br>
            <a:r>
              <a:rPr lang="en-US" sz="2000" b="1" dirty="0" smtClean="0">
                <a:solidFill>
                  <a:srgbClr val="000066"/>
                </a:solidFill>
                <a:latin typeface="Arial" panose="020B0604020202020204" pitchFamily="34" charset="0"/>
                <a:cs typeface="Arial" panose="020B0604020202020204" pitchFamily="34" charset="0"/>
              </a:rPr>
              <a:t>  </a:t>
            </a:r>
            <a:r>
              <a:rPr lang="en-US" sz="2000" b="1" dirty="0">
                <a:solidFill>
                  <a:srgbClr val="000066"/>
                </a:solidFill>
                <a:latin typeface="Arial" panose="020B0604020202020204" pitchFamily="34" charset="0"/>
                <a:cs typeface="Arial" panose="020B0604020202020204" pitchFamily="34" charset="0"/>
              </a:rPr>
              <a:t/>
            </a:r>
            <a:br>
              <a:rPr lang="en-US" sz="2000" b="1" dirty="0">
                <a:solidFill>
                  <a:srgbClr val="000066"/>
                </a:solidFill>
                <a:latin typeface="Arial" panose="020B0604020202020204" pitchFamily="34" charset="0"/>
                <a:cs typeface="Arial" panose="020B0604020202020204" pitchFamily="34" charset="0"/>
              </a:rPr>
            </a:br>
            <a:r>
              <a:rPr lang="en-US" sz="2000" b="1" dirty="0" smtClean="0">
                <a:solidFill>
                  <a:srgbClr val="000066"/>
                </a:solidFill>
                <a:latin typeface="Arial" panose="020B0604020202020204" pitchFamily="34" charset="0"/>
                <a:cs typeface="Arial" panose="020B0604020202020204" pitchFamily="34" charset="0"/>
              </a:rPr>
              <a:t>College of Health and Human Services</a:t>
            </a:r>
            <a:br>
              <a:rPr lang="en-US" sz="2000" b="1" dirty="0" smtClean="0">
                <a:solidFill>
                  <a:srgbClr val="000066"/>
                </a:solidFill>
                <a:latin typeface="Arial" panose="020B0604020202020204" pitchFamily="34" charset="0"/>
                <a:cs typeface="Arial" panose="020B0604020202020204" pitchFamily="34" charset="0"/>
              </a:rPr>
            </a:br>
            <a:r>
              <a:rPr lang="en-US" sz="2000" b="1" dirty="0" smtClean="0">
                <a:solidFill>
                  <a:srgbClr val="000066"/>
                </a:solidFill>
                <a:latin typeface="Arial" panose="020B0604020202020204" pitchFamily="34" charset="0"/>
                <a:cs typeface="Arial" panose="020B0604020202020204" pitchFamily="34" charset="0"/>
              </a:rPr>
              <a:t>Advising and Career Development Center</a:t>
            </a:r>
            <a:br>
              <a:rPr lang="en-US" sz="2000" b="1" dirty="0" smtClean="0">
                <a:solidFill>
                  <a:srgbClr val="000066"/>
                </a:solidFill>
                <a:latin typeface="Arial" panose="020B0604020202020204" pitchFamily="34" charset="0"/>
                <a:cs typeface="Arial" panose="020B0604020202020204" pitchFamily="34" charset="0"/>
              </a:rPr>
            </a:br>
            <a:r>
              <a:rPr lang="en-US" sz="2000" b="1" dirty="0" smtClean="0">
                <a:solidFill>
                  <a:srgbClr val="000066"/>
                </a:solidFill>
                <a:latin typeface="Arial" panose="020B0604020202020204" pitchFamily="34" charset="0"/>
                <a:cs typeface="Arial" panose="020B0604020202020204" pitchFamily="34" charset="0"/>
              </a:rPr>
              <a:t>McLane Hall 194 </a:t>
            </a:r>
            <a:br>
              <a:rPr lang="en-US" sz="2000" b="1" dirty="0" smtClean="0">
                <a:solidFill>
                  <a:srgbClr val="000066"/>
                </a:solidFill>
                <a:latin typeface="Arial" panose="020B0604020202020204" pitchFamily="34" charset="0"/>
                <a:cs typeface="Arial" panose="020B0604020202020204" pitchFamily="34" charset="0"/>
              </a:rPr>
            </a:br>
            <a:r>
              <a:rPr lang="en-US" sz="2000" b="1" dirty="0" smtClean="0">
                <a:solidFill>
                  <a:srgbClr val="000066"/>
                </a:solidFill>
                <a:latin typeface="Arial" panose="020B0604020202020204" pitchFamily="34" charset="0"/>
                <a:cs typeface="Arial" panose="020B0604020202020204" pitchFamily="34" charset="0"/>
              </a:rPr>
              <a:t>(559) 278-5027</a:t>
            </a:r>
            <a:endParaRPr lang="en-US" sz="2000" b="1" dirty="0">
              <a:solidFill>
                <a:srgbClr val="0000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79" y="0"/>
            <a:ext cx="9146931" cy="2590799"/>
          </a:xfrm>
          <a:prstGeom prst="rect">
            <a:avLst/>
          </a:prstGeom>
        </p:spPr>
      </p:pic>
      <p:sp>
        <p:nvSpPr>
          <p:cNvPr id="11" name="TextBox 10"/>
          <p:cNvSpPr txBox="1"/>
          <p:nvPr/>
        </p:nvSpPr>
        <p:spPr>
          <a:xfrm>
            <a:off x="-25310" y="710652"/>
            <a:ext cx="9144000" cy="938719"/>
          </a:xfrm>
          <a:prstGeom prst="rect">
            <a:avLst/>
          </a:prstGeom>
          <a:noFill/>
        </p:spPr>
        <p:txBody>
          <a:bodyPr wrap="square" rtlCol="0">
            <a:spAutoFit/>
          </a:bodyPr>
          <a:lstStyle/>
          <a:p>
            <a:pPr algn="ctr"/>
            <a:r>
              <a:rPr lang="en-US" sz="55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Us</a:t>
            </a:r>
          </a:p>
        </p:txBody>
      </p:sp>
    </p:spTree>
    <p:extLst>
      <p:ext uri="{BB962C8B-B14F-4D97-AF65-F5344CB8AC3E}">
        <p14:creationId xmlns:p14="http://schemas.microsoft.com/office/powerpoint/2010/main" val="3244684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 y="0"/>
            <a:ext cx="9144000" cy="2666999"/>
          </a:xfrm>
          <a:prstGeom prst="rect">
            <a:avLst/>
          </a:prstGeom>
        </p:spPr>
      </p:pic>
      <p:sp>
        <p:nvSpPr>
          <p:cNvPr id="5" name="TextBox 4"/>
          <p:cNvSpPr txBox="1"/>
          <p:nvPr/>
        </p:nvSpPr>
        <p:spPr>
          <a:xfrm>
            <a:off x="19594" y="1763114"/>
            <a:ext cx="9144000" cy="938719"/>
          </a:xfrm>
          <a:prstGeom prst="rect">
            <a:avLst/>
          </a:prstGeom>
          <a:noFill/>
        </p:spPr>
        <p:txBody>
          <a:bodyPr wrap="square" rtlCol="0">
            <a:spAutoFit/>
          </a:bodyPr>
          <a:lstStyle/>
          <a:p>
            <a:pPr algn="ctr"/>
            <a:r>
              <a:rPr lang="en-US" sz="55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Pride of Our College</a:t>
            </a:r>
          </a:p>
        </p:txBody>
      </p:sp>
      <p:sp>
        <p:nvSpPr>
          <p:cNvPr id="6" name="Content Placeholder 2"/>
          <p:cNvSpPr txBox="1">
            <a:spLocks/>
          </p:cNvSpPr>
          <p:nvPr/>
        </p:nvSpPr>
        <p:spPr>
          <a:xfrm>
            <a:off x="476794" y="2895600"/>
            <a:ext cx="8229600" cy="40612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000066"/>
                </a:solidFill>
                <a:latin typeface="Arial" panose="020B0604020202020204" pitchFamily="34" charset="0"/>
                <a:cs typeface="Arial" panose="020B0604020202020204" pitchFamily="34" charset="0"/>
              </a:rPr>
              <a:t>According to the </a:t>
            </a:r>
            <a:r>
              <a:rPr lang="en-US" sz="2000" dirty="0">
                <a:solidFill>
                  <a:srgbClr val="000066"/>
                </a:solidFill>
                <a:latin typeface="Arial" panose="020B0604020202020204" pitchFamily="34" charset="0"/>
                <a:cs typeface="Arial" panose="020B0604020202020204" pitchFamily="34" charset="0"/>
                <a:hlinkClick r:id="rId3"/>
              </a:rPr>
              <a:t>Office of Institutional Effectiveness</a:t>
            </a:r>
            <a:r>
              <a:rPr lang="en-US" sz="2000" dirty="0">
                <a:solidFill>
                  <a:srgbClr val="000066"/>
                </a:solidFill>
                <a:latin typeface="Arial" panose="020B0604020202020204" pitchFamily="34" charset="0"/>
                <a:cs typeface="Arial" panose="020B0604020202020204" pitchFamily="34" charset="0"/>
              </a:rPr>
              <a:t>, the students in our college make up 21% of the entire Fresno State student body </a:t>
            </a:r>
          </a:p>
          <a:p>
            <a:r>
              <a:rPr lang="en-US" sz="2000" dirty="0">
                <a:solidFill>
                  <a:srgbClr val="000066"/>
                </a:solidFill>
                <a:latin typeface="Arial" panose="020B0604020202020204" pitchFamily="34" charset="0"/>
                <a:cs typeface="Arial" panose="020B0604020202020204" pitchFamily="34" charset="0"/>
              </a:rPr>
              <a:t>Our college offers two out of the three total </a:t>
            </a:r>
            <a:r>
              <a:rPr lang="en-US" sz="2000" dirty="0">
                <a:solidFill>
                  <a:srgbClr val="000066"/>
                </a:solidFill>
                <a:latin typeface="Arial" panose="020B0604020202020204" pitchFamily="34" charset="0"/>
                <a:cs typeface="Arial" panose="020B0604020202020204" pitchFamily="34" charset="0"/>
                <a:hlinkClick r:id="rId4"/>
              </a:rPr>
              <a:t>doctoral programs</a:t>
            </a:r>
            <a:r>
              <a:rPr lang="en-US" sz="2000" dirty="0">
                <a:solidFill>
                  <a:srgbClr val="000066"/>
                </a:solidFill>
                <a:latin typeface="Arial" panose="020B0604020202020204" pitchFamily="34" charset="0"/>
                <a:cs typeface="Arial" panose="020B0604020202020204" pitchFamily="34" charset="0"/>
              </a:rPr>
              <a:t> on campus - Doctor of Physical Therapy and Doctor of Nursing Practice. </a:t>
            </a:r>
          </a:p>
          <a:p>
            <a:r>
              <a:rPr lang="en-US" sz="2000" dirty="0">
                <a:solidFill>
                  <a:srgbClr val="000066"/>
                </a:solidFill>
                <a:latin typeface="Arial" panose="020B0604020202020204" pitchFamily="34" charset="0"/>
                <a:cs typeface="Arial" panose="020B0604020202020204" pitchFamily="34" charset="0"/>
              </a:rPr>
              <a:t>We graduate more majors than any other college at Fresno State</a:t>
            </a:r>
          </a:p>
          <a:p>
            <a:r>
              <a:rPr lang="en-US" sz="2000" dirty="0" smtClean="0">
                <a:solidFill>
                  <a:srgbClr val="000066"/>
                </a:solidFill>
                <a:latin typeface="Arial" panose="020B0604020202020204" pitchFamily="34" charset="0"/>
                <a:cs typeface="Arial" panose="020B0604020202020204" pitchFamily="34" charset="0"/>
              </a:rPr>
              <a:t>We </a:t>
            </a:r>
            <a:r>
              <a:rPr lang="en-US" sz="2000" dirty="0">
                <a:solidFill>
                  <a:srgbClr val="000066"/>
                </a:solidFill>
                <a:latin typeface="Arial" panose="020B0604020202020204" pitchFamily="34" charset="0"/>
                <a:cs typeface="Arial" panose="020B0604020202020204" pitchFamily="34" charset="0"/>
              </a:rPr>
              <a:t>make up 34% of the total amount of grants awarded to the University</a:t>
            </a:r>
          </a:p>
          <a:p>
            <a:r>
              <a:rPr lang="en-US" sz="2000" dirty="0">
                <a:solidFill>
                  <a:srgbClr val="000066"/>
                </a:solidFill>
                <a:latin typeface="Arial" panose="020B0604020202020204" pitchFamily="34" charset="0"/>
                <a:cs typeface="Arial" panose="020B0604020202020204" pitchFamily="34" charset="0"/>
              </a:rPr>
              <a:t>71% of our incoming freshman are the first in their families to attend college</a:t>
            </a:r>
          </a:p>
        </p:txBody>
      </p:sp>
    </p:spTree>
    <p:extLst>
      <p:ext uri="{BB962C8B-B14F-4D97-AF65-F5344CB8AC3E}">
        <p14:creationId xmlns:p14="http://schemas.microsoft.com/office/powerpoint/2010/main" val="4015152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 y="0"/>
            <a:ext cx="9144000" cy="2219978"/>
          </a:xfrm>
          <a:prstGeom prst="rect">
            <a:avLst/>
          </a:prstGeom>
        </p:spPr>
      </p:pic>
      <p:sp>
        <p:nvSpPr>
          <p:cNvPr id="11" name="TextBox 10"/>
          <p:cNvSpPr txBox="1"/>
          <p:nvPr/>
        </p:nvSpPr>
        <p:spPr>
          <a:xfrm>
            <a:off x="-2931" y="1281259"/>
            <a:ext cx="9144000" cy="938719"/>
          </a:xfrm>
          <a:prstGeom prst="rect">
            <a:avLst/>
          </a:prstGeom>
          <a:noFill/>
        </p:spPr>
        <p:txBody>
          <a:bodyPr wrap="square" rtlCol="0">
            <a:spAutoFit/>
          </a:bodyPr>
          <a:lstStyle/>
          <a:p>
            <a:pPr algn="ctr"/>
            <a:r>
              <a:rPr lang="en-US" sz="55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Departments</a:t>
            </a:r>
          </a:p>
        </p:txBody>
      </p:sp>
      <p:sp>
        <p:nvSpPr>
          <p:cNvPr id="12" name="Content Placeholder 2"/>
          <p:cNvSpPr txBox="1">
            <a:spLocks/>
          </p:cNvSpPr>
          <p:nvPr/>
        </p:nvSpPr>
        <p:spPr>
          <a:xfrm>
            <a:off x="454269" y="2438400"/>
            <a:ext cx="8229600" cy="42055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Aft>
                <a:spcPts val="1200"/>
              </a:spcAft>
              <a:buFont typeface="Wingdings" panose="05000000000000000000" pitchFamily="2" charset="2"/>
              <a:buChar char="Ø"/>
            </a:pPr>
            <a:r>
              <a:rPr lang="en-US" sz="2800" dirty="0" smtClean="0">
                <a:solidFill>
                  <a:srgbClr val="000066"/>
                </a:solidFill>
                <a:latin typeface="Arial" panose="020B0604020202020204" pitchFamily="34" charset="0"/>
                <a:cs typeface="Arial" panose="020B0604020202020204" pitchFamily="34" charset="0"/>
              </a:rPr>
              <a:t>Communicative Disorders &amp; Deaf Studies</a:t>
            </a:r>
          </a:p>
          <a:p>
            <a:pPr>
              <a:lnSpc>
                <a:spcPct val="80000"/>
              </a:lnSpc>
              <a:spcAft>
                <a:spcPts val="1200"/>
              </a:spcAft>
              <a:buFont typeface="Wingdings" panose="05000000000000000000" pitchFamily="2" charset="2"/>
              <a:buChar char="Ø"/>
            </a:pPr>
            <a:r>
              <a:rPr lang="en-US" sz="2800" dirty="0" smtClean="0">
                <a:solidFill>
                  <a:srgbClr val="000066"/>
                </a:solidFill>
                <a:latin typeface="Arial" panose="020B0604020202020204" pitchFamily="34" charset="0"/>
                <a:cs typeface="Arial" panose="020B0604020202020204" pitchFamily="34" charset="0"/>
              </a:rPr>
              <a:t>Kinesiology</a:t>
            </a:r>
          </a:p>
          <a:p>
            <a:pPr>
              <a:lnSpc>
                <a:spcPct val="80000"/>
              </a:lnSpc>
              <a:spcAft>
                <a:spcPts val="1200"/>
              </a:spcAft>
              <a:buFont typeface="Wingdings" panose="05000000000000000000" pitchFamily="2" charset="2"/>
              <a:buChar char="Ø"/>
            </a:pPr>
            <a:r>
              <a:rPr lang="en-US" sz="2800" dirty="0" smtClean="0">
                <a:solidFill>
                  <a:srgbClr val="000066"/>
                </a:solidFill>
                <a:latin typeface="Arial" panose="020B0604020202020204" pitchFamily="34" charset="0"/>
                <a:cs typeface="Arial" panose="020B0604020202020204" pitchFamily="34" charset="0"/>
              </a:rPr>
              <a:t>Physical Therapy</a:t>
            </a:r>
          </a:p>
          <a:p>
            <a:pPr>
              <a:lnSpc>
                <a:spcPct val="80000"/>
              </a:lnSpc>
              <a:spcAft>
                <a:spcPts val="1200"/>
              </a:spcAft>
              <a:buFont typeface="Wingdings" panose="05000000000000000000" pitchFamily="2" charset="2"/>
              <a:buChar char="Ø"/>
            </a:pPr>
            <a:r>
              <a:rPr lang="en-US" sz="2800" dirty="0" smtClean="0">
                <a:solidFill>
                  <a:srgbClr val="000066"/>
                </a:solidFill>
                <a:latin typeface="Arial" panose="020B0604020202020204" pitchFamily="34" charset="0"/>
                <a:cs typeface="Arial" panose="020B0604020202020204" pitchFamily="34" charset="0"/>
              </a:rPr>
              <a:t>Public Health</a:t>
            </a:r>
          </a:p>
          <a:p>
            <a:pPr>
              <a:lnSpc>
                <a:spcPct val="80000"/>
              </a:lnSpc>
              <a:spcAft>
                <a:spcPts val="1200"/>
              </a:spcAft>
              <a:buFont typeface="Wingdings" panose="05000000000000000000" pitchFamily="2" charset="2"/>
              <a:buChar char="Ø"/>
            </a:pPr>
            <a:r>
              <a:rPr lang="en-US" sz="2800" dirty="0" smtClean="0">
                <a:solidFill>
                  <a:srgbClr val="000066"/>
                </a:solidFill>
                <a:latin typeface="Arial" panose="020B0604020202020204" pitchFamily="34" charset="0"/>
                <a:cs typeface="Arial" panose="020B0604020202020204" pitchFamily="34" charset="0"/>
              </a:rPr>
              <a:t>Recreation Administration</a:t>
            </a:r>
          </a:p>
          <a:p>
            <a:pPr>
              <a:lnSpc>
                <a:spcPct val="80000"/>
              </a:lnSpc>
              <a:spcAft>
                <a:spcPts val="1200"/>
              </a:spcAft>
              <a:buFont typeface="Wingdings" panose="05000000000000000000" pitchFamily="2" charset="2"/>
              <a:buChar char="Ø"/>
            </a:pPr>
            <a:r>
              <a:rPr lang="en-US" sz="2800" dirty="0" smtClean="0">
                <a:solidFill>
                  <a:srgbClr val="000066"/>
                </a:solidFill>
                <a:latin typeface="Arial" panose="020B0604020202020204" pitchFamily="34" charset="0"/>
                <a:cs typeface="Arial" panose="020B0604020202020204" pitchFamily="34" charset="0"/>
              </a:rPr>
              <a:t>Social Work Education &amp; Gerontology</a:t>
            </a:r>
          </a:p>
          <a:p>
            <a:pPr>
              <a:lnSpc>
                <a:spcPct val="80000"/>
              </a:lnSpc>
              <a:spcAft>
                <a:spcPts val="1200"/>
              </a:spcAft>
              <a:buFont typeface="Wingdings" panose="05000000000000000000" pitchFamily="2" charset="2"/>
              <a:buChar char="Ø"/>
            </a:pPr>
            <a:r>
              <a:rPr lang="en-US" sz="2800" dirty="0" smtClean="0">
                <a:solidFill>
                  <a:srgbClr val="000066"/>
                </a:solidFill>
                <a:latin typeface="Arial" panose="020B0604020202020204" pitchFamily="34" charset="0"/>
                <a:cs typeface="Arial" panose="020B0604020202020204" pitchFamily="34" charset="0"/>
              </a:rPr>
              <a:t>School of Nursing</a:t>
            </a:r>
          </a:p>
          <a:p>
            <a:pPr marL="0" indent="0">
              <a:lnSpc>
                <a:spcPct val="80000"/>
              </a:lnSpc>
              <a:buClr>
                <a:srgbClr val="00287A"/>
              </a:buClr>
              <a:buNone/>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599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 y="0"/>
            <a:ext cx="9144000" cy="2057400"/>
          </a:xfrm>
          <a:prstGeom prst="rect">
            <a:avLst/>
          </a:prstGeom>
        </p:spPr>
      </p:pic>
      <p:sp>
        <p:nvSpPr>
          <p:cNvPr id="9" name="TextBox 8"/>
          <p:cNvSpPr txBox="1"/>
          <p:nvPr/>
        </p:nvSpPr>
        <p:spPr>
          <a:xfrm>
            <a:off x="0" y="1195626"/>
            <a:ext cx="9144000" cy="861774"/>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a:t>
            </a:r>
          </a:p>
        </p:txBody>
      </p:sp>
      <p:sp>
        <p:nvSpPr>
          <p:cNvPr id="11" name="Content Placeholder 2"/>
          <p:cNvSpPr txBox="1">
            <a:spLocks/>
          </p:cNvSpPr>
          <p:nvPr/>
        </p:nvSpPr>
        <p:spPr>
          <a:xfrm>
            <a:off x="454269" y="2362200"/>
            <a:ext cx="8229600" cy="39007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Clr>
                <a:srgbClr val="00287A"/>
              </a:buClr>
            </a:pPr>
            <a:r>
              <a:rPr lang="en-US" sz="4000" dirty="0" smtClean="0">
                <a:solidFill>
                  <a:srgbClr val="000066"/>
                </a:solidFill>
                <a:latin typeface="Arial" panose="020B0604020202020204" pitchFamily="34" charset="0"/>
                <a:cs typeface="Arial" panose="020B0604020202020204" pitchFamily="34" charset="0"/>
              </a:rPr>
              <a:t>Pre-Athletic Training</a:t>
            </a:r>
          </a:p>
          <a:p>
            <a:pPr>
              <a:lnSpc>
                <a:spcPct val="80000"/>
              </a:lnSpc>
              <a:buClr>
                <a:srgbClr val="00287A"/>
              </a:buClr>
            </a:pPr>
            <a:r>
              <a:rPr lang="en-US" sz="4000" dirty="0" smtClean="0">
                <a:solidFill>
                  <a:srgbClr val="000066"/>
                </a:solidFill>
                <a:latin typeface="Arial" panose="020B0604020202020204" pitchFamily="34" charset="0"/>
                <a:cs typeface="Arial" panose="020B0604020202020204" pitchFamily="34" charset="0"/>
              </a:rPr>
              <a:t>Pre-Nursing</a:t>
            </a:r>
          </a:p>
          <a:p>
            <a:pPr>
              <a:lnSpc>
                <a:spcPct val="80000"/>
              </a:lnSpc>
              <a:buClr>
                <a:srgbClr val="00287A"/>
              </a:buClr>
            </a:pPr>
            <a:r>
              <a:rPr lang="en-US" sz="4000" dirty="0" smtClean="0">
                <a:solidFill>
                  <a:srgbClr val="000066"/>
                </a:solidFill>
                <a:latin typeface="Arial" panose="020B0604020202020204" pitchFamily="34" charset="0"/>
                <a:cs typeface="Arial" panose="020B0604020202020204" pitchFamily="34" charset="0"/>
              </a:rPr>
              <a:t>Pre-Social Work</a:t>
            </a:r>
          </a:p>
          <a:p>
            <a:pPr>
              <a:lnSpc>
                <a:spcPct val="80000"/>
              </a:lnSpc>
              <a:buClr>
                <a:srgbClr val="00287A"/>
              </a:buClr>
            </a:pPr>
            <a:r>
              <a:rPr lang="en-US" sz="4000" dirty="0" smtClean="0">
                <a:solidFill>
                  <a:srgbClr val="000066"/>
                </a:solidFill>
                <a:latin typeface="Arial" panose="020B0604020202020204" pitchFamily="34" charset="0"/>
                <a:cs typeface="Arial" panose="020B0604020202020204" pitchFamily="34" charset="0"/>
              </a:rPr>
              <a:t>Q&amp;A</a:t>
            </a:r>
          </a:p>
          <a:p>
            <a:pPr>
              <a:lnSpc>
                <a:spcPct val="80000"/>
              </a:lnSpc>
              <a:buClr>
                <a:srgbClr val="00287A"/>
              </a:buClr>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911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0"/>
          </a:xfrm>
          <a:prstGeom prst="rect">
            <a:avLst/>
          </a:prstGeom>
        </p:spPr>
      </p:pic>
      <p:sp>
        <p:nvSpPr>
          <p:cNvPr id="5" name="TextBox 4"/>
          <p:cNvSpPr txBox="1"/>
          <p:nvPr/>
        </p:nvSpPr>
        <p:spPr>
          <a:xfrm>
            <a:off x="0" y="3733800"/>
            <a:ext cx="9144000" cy="861774"/>
          </a:xfrm>
          <a:prstGeom prst="rect">
            <a:avLst/>
          </a:prstGeom>
          <a:noFill/>
        </p:spPr>
        <p:txBody>
          <a:bodyPr wrap="square" rtlCol="0">
            <a:spAutoFit/>
          </a:bodyPr>
          <a:lstStyle/>
          <a:p>
            <a:pPr algn="ctr"/>
            <a:r>
              <a:rPr lang="en-US" sz="5000" b="1" dirty="0" smtClean="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Pre-Athletic Training</a:t>
            </a:r>
          </a:p>
        </p:txBody>
      </p:sp>
    </p:spTree>
    <p:extLst>
      <p:ext uri="{BB962C8B-B14F-4D97-AF65-F5344CB8AC3E}">
        <p14:creationId xmlns:p14="http://schemas.microsoft.com/office/powerpoint/2010/main" val="881255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63845"/>
          </a:xfrm>
          <a:prstGeom prst="rect">
            <a:avLst/>
          </a:prstGeom>
        </p:spPr>
      </p:pic>
      <p:sp>
        <p:nvSpPr>
          <p:cNvPr id="5" name="TextBox 4"/>
          <p:cNvSpPr txBox="1"/>
          <p:nvPr/>
        </p:nvSpPr>
        <p:spPr>
          <a:xfrm>
            <a:off x="-2931" y="602071"/>
            <a:ext cx="9144000" cy="861774"/>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Admissions Requirement</a:t>
            </a:r>
          </a:p>
        </p:txBody>
      </p:sp>
      <p:sp>
        <p:nvSpPr>
          <p:cNvPr id="7" name="Content Placeholder 2"/>
          <p:cNvSpPr txBox="1">
            <a:spLocks/>
          </p:cNvSpPr>
          <p:nvPr/>
        </p:nvSpPr>
        <p:spPr>
          <a:xfrm>
            <a:off x="454269" y="1600200"/>
            <a:ext cx="8229600" cy="4876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
                <a:srgbClr val="00287A"/>
              </a:buClr>
              <a:buNone/>
            </a:pPr>
            <a:r>
              <a:rPr lang="en-US" altLang="en-US" sz="3000" b="1" dirty="0" smtClean="0">
                <a:solidFill>
                  <a:srgbClr val="A50021"/>
                </a:solidFill>
                <a:latin typeface="Arial" panose="020B0604020202020204" pitchFamily="34" charset="0"/>
                <a:cs typeface="Arial" panose="020B0604020202020204" pitchFamily="34" charset="0"/>
              </a:rPr>
              <a:t>Applying to the BSAT</a:t>
            </a:r>
            <a:endParaRPr lang="en-US" altLang="en-US" sz="3000" dirty="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endParaRPr lang="en-US" sz="2000" b="1" dirty="0" smtClean="0">
              <a:solidFill>
                <a:srgbClr val="000066"/>
              </a:solidFill>
              <a:latin typeface="Arial" panose="020B0604020202020204" pitchFamily="34" charset="0"/>
              <a:cs typeface="Arial" panose="020B0604020202020204" pitchFamily="34" charset="0"/>
            </a:endParaRPr>
          </a:p>
          <a:p>
            <a:pPr>
              <a:lnSpc>
                <a:spcPct val="80000"/>
              </a:lnSpc>
              <a:buClr>
                <a:srgbClr val="00287A"/>
              </a:buClr>
            </a:pPr>
            <a:r>
              <a:rPr lang="en-US" sz="2000" dirty="0" smtClean="0">
                <a:solidFill>
                  <a:srgbClr val="000066"/>
                </a:solidFill>
                <a:latin typeface="Arial" panose="020B0604020202020204" pitchFamily="34" charset="0"/>
                <a:cs typeface="Arial" panose="020B0604020202020204" pitchFamily="34" charset="0"/>
              </a:rPr>
              <a:t>No </a:t>
            </a:r>
            <a:r>
              <a:rPr lang="en-US" sz="2000" dirty="0">
                <a:solidFill>
                  <a:srgbClr val="000066"/>
                </a:solidFill>
                <a:latin typeface="Arial" panose="020B0604020202020204" pitchFamily="34" charset="0"/>
                <a:cs typeface="Arial" panose="020B0604020202020204" pitchFamily="34" charset="0"/>
              </a:rPr>
              <a:t>more than 2 prerequisite courses can be in-progress at the time of application along with a minimum of 200 hours experience observing a certified athletic trainer completed</a:t>
            </a:r>
          </a:p>
          <a:p>
            <a:pPr>
              <a:lnSpc>
                <a:spcPct val="80000"/>
              </a:lnSpc>
              <a:buClr>
                <a:srgbClr val="00287A"/>
              </a:buClr>
            </a:pPr>
            <a:r>
              <a:rPr lang="en-US" sz="2000" dirty="0">
                <a:solidFill>
                  <a:srgbClr val="000066"/>
                </a:solidFill>
                <a:latin typeface="Arial" panose="020B0604020202020204" pitchFamily="34" charset="0"/>
                <a:cs typeface="Arial" panose="020B0604020202020204" pitchFamily="34" charset="0"/>
              </a:rPr>
              <a:t>Specific health criteria must be met</a:t>
            </a:r>
          </a:p>
          <a:p>
            <a:pPr marL="0" indent="0">
              <a:lnSpc>
                <a:spcPct val="80000"/>
              </a:lnSpc>
              <a:buClr>
                <a:srgbClr val="00287A"/>
              </a:buClr>
              <a:buNone/>
            </a:pPr>
            <a:endParaRPr lang="en-US" sz="2000" dirty="0">
              <a:solidFill>
                <a:srgbClr val="000066"/>
              </a:solidFill>
              <a:latin typeface="Arial" panose="020B0604020202020204" pitchFamily="34" charset="0"/>
              <a:cs typeface="Arial" panose="020B0604020202020204" pitchFamily="34" charset="0"/>
            </a:endParaRPr>
          </a:p>
          <a:p>
            <a:pPr marL="0" indent="0">
              <a:lnSpc>
                <a:spcPct val="80000"/>
              </a:lnSpc>
              <a:buClr>
                <a:srgbClr val="00287A"/>
              </a:buClr>
              <a:buNone/>
            </a:pPr>
            <a:r>
              <a:rPr lang="en-US" sz="2000" b="1" dirty="0" smtClean="0">
                <a:solidFill>
                  <a:srgbClr val="000066"/>
                </a:solidFill>
                <a:latin typeface="Arial" panose="020B0604020202020204" pitchFamily="34" charset="0"/>
                <a:cs typeface="Arial" panose="020B0604020202020204" pitchFamily="34" charset="0"/>
              </a:rPr>
              <a:t>GPA</a:t>
            </a:r>
          </a:p>
          <a:p>
            <a:pPr>
              <a:lnSpc>
                <a:spcPct val="80000"/>
              </a:lnSpc>
              <a:buClr>
                <a:srgbClr val="00287A"/>
              </a:buClr>
            </a:pPr>
            <a:r>
              <a:rPr lang="en-US" sz="2000" dirty="0" smtClean="0">
                <a:solidFill>
                  <a:srgbClr val="000066"/>
                </a:solidFill>
                <a:latin typeface="Arial" panose="020B0604020202020204" pitchFamily="34" charset="0"/>
                <a:cs typeface="Arial" panose="020B0604020202020204" pitchFamily="34" charset="0"/>
              </a:rPr>
              <a:t>Overall GPA of 2.75 or higher</a:t>
            </a:r>
          </a:p>
          <a:p>
            <a:pPr>
              <a:lnSpc>
                <a:spcPct val="80000"/>
              </a:lnSpc>
              <a:buClr>
                <a:srgbClr val="00287A"/>
              </a:buClr>
            </a:pPr>
            <a:r>
              <a:rPr lang="en-US" sz="2000" dirty="0" smtClean="0">
                <a:solidFill>
                  <a:srgbClr val="000066"/>
                </a:solidFill>
                <a:latin typeface="Arial" panose="020B0604020202020204" pitchFamily="34" charset="0"/>
                <a:cs typeface="Arial" panose="020B0604020202020204" pitchFamily="34" charset="0"/>
              </a:rPr>
              <a:t>Prerequisite GPA of 3.0 or higher</a:t>
            </a:r>
          </a:p>
          <a:p>
            <a:pPr lvl="1">
              <a:lnSpc>
                <a:spcPct val="80000"/>
              </a:lnSpc>
              <a:buClr>
                <a:srgbClr val="00287A"/>
              </a:buClr>
            </a:pPr>
            <a:r>
              <a:rPr lang="en-US" sz="1500" dirty="0" smtClean="0">
                <a:solidFill>
                  <a:srgbClr val="000066"/>
                </a:solidFill>
                <a:latin typeface="Arial" panose="020B0604020202020204" pitchFamily="34" charset="0"/>
                <a:cs typeface="Arial" panose="020B0604020202020204" pitchFamily="34" charset="0"/>
              </a:rPr>
              <a:t>10 prerequisite courses must be completed or be in progress prior to application</a:t>
            </a:r>
          </a:p>
          <a:p>
            <a:pPr marL="457200" lvl="1" indent="0">
              <a:lnSpc>
                <a:spcPct val="80000"/>
              </a:lnSpc>
              <a:buClr>
                <a:srgbClr val="00287A"/>
              </a:buClr>
              <a:buNone/>
            </a:pPr>
            <a:endParaRPr lang="en-US" sz="1500" dirty="0" smtClean="0">
              <a:solidFill>
                <a:srgbClr val="000066"/>
              </a:solidFill>
              <a:latin typeface="Arial" panose="020B0604020202020204" pitchFamily="34" charset="0"/>
              <a:cs typeface="Arial" panose="020B0604020202020204" pitchFamily="34" charset="0"/>
            </a:endParaRPr>
          </a:p>
          <a:p>
            <a:pPr algn="ctr">
              <a:lnSpc>
                <a:spcPct val="90000"/>
              </a:lnSpc>
              <a:buFont typeface="Wingdings" pitchFamily="2" charset="2"/>
              <a:buNone/>
            </a:pPr>
            <a:endParaRPr lang="en-US" sz="1800" b="1" dirty="0">
              <a:solidFill>
                <a:schemeClr val="tx2"/>
              </a:solidFill>
              <a:latin typeface="Arial" panose="020B0604020202020204" pitchFamily="34" charset="0"/>
              <a:cs typeface="Arial" panose="020B0604020202020204" pitchFamily="34" charset="0"/>
            </a:endParaRPr>
          </a:p>
          <a:p>
            <a:pPr>
              <a:lnSpc>
                <a:spcPct val="80000"/>
              </a:lnSpc>
              <a:buClr>
                <a:srgbClr val="00287A"/>
              </a:buClr>
            </a:pPr>
            <a:endParaRPr lang="en-US" sz="1900" dirty="0" smtClean="0">
              <a:solidFill>
                <a:srgbClr val="000066"/>
              </a:solidFill>
              <a:latin typeface="Arial" panose="020B0604020202020204" pitchFamily="34" charset="0"/>
              <a:cs typeface="Arial" panose="020B0604020202020204" pitchFamily="34" charset="0"/>
            </a:endParaRPr>
          </a:p>
          <a:p>
            <a:pPr marL="457200" lvl="1" indent="0">
              <a:lnSpc>
                <a:spcPct val="80000"/>
              </a:lnSpc>
              <a:buClr>
                <a:srgbClr val="00287A"/>
              </a:buClr>
              <a:buNone/>
            </a:pPr>
            <a:endParaRPr lang="en-US" sz="1500" dirty="0" smtClean="0">
              <a:solidFill>
                <a:srgbClr val="000066"/>
              </a:solidFill>
              <a:latin typeface="Arial" panose="020B0604020202020204" pitchFamily="34" charset="0"/>
              <a:cs typeface="Arial" panose="020B0604020202020204" pitchFamily="34" charset="0"/>
            </a:endParaRPr>
          </a:p>
          <a:p>
            <a:pPr>
              <a:lnSpc>
                <a:spcPct val="80000"/>
              </a:lnSpc>
              <a:buClr>
                <a:srgbClr val="00287A"/>
              </a:buClr>
            </a:pPr>
            <a:endParaRPr lang="en-US" sz="2000" dirty="0" smtClean="0">
              <a:solidFill>
                <a:srgbClr val="000066"/>
              </a:solidFill>
              <a:latin typeface="Arial" panose="020B0604020202020204" pitchFamily="34" charset="0"/>
              <a:cs typeface="Arial" panose="020B0604020202020204" pitchFamily="34" charset="0"/>
            </a:endParaRPr>
          </a:p>
          <a:p>
            <a:pPr>
              <a:lnSpc>
                <a:spcPct val="80000"/>
              </a:lnSpc>
              <a:buClr>
                <a:srgbClr val="00287A"/>
              </a:buClr>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4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63845"/>
          </a:xfrm>
          <a:prstGeom prst="rect">
            <a:avLst/>
          </a:prstGeom>
        </p:spPr>
      </p:pic>
      <p:sp>
        <p:nvSpPr>
          <p:cNvPr id="5" name="TextBox 4"/>
          <p:cNvSpPr txBox="1"/>
          <p:nvPr/>
        </p:nvSpPr>
        <p:spPr>
          <a:xfrm>
            <a:off x="0" y="-110070"/>
            <a:ext cx="9144000" cy="1631216"/>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Pre-Athletic Training</a:t>
            </a:r>
          </a:p>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Prerequisites</a:t>
            </a:r>
          </a:p>
        </p:txBody>
      </p:sp>
      <p:graphicFrame>
        <p:nvGraphicFramePr>
          <p:cNvPr id="6" name="Table 5"/>
          <p:cNvGraphicFramePr>
            <a:graphicFrameLocks noGrp="1"/>
          </p:cNvGraphicFramePr>
          <p:nvPr>
            <p:extLst>
              <p:ext uri="{D42A27DB-BD31-4B8C-83A1-F6EECF244321}">
                <p14:modId xmlns:p14="http://schemas.microsoft.com/office/powerpoint/2010/main" val="1123466660"/>
              </p:ext>
            </p:extLst>
          </p:nvPr>
        </p:nvGraphicFramePr>
        <p:xfrm>
          <a:off x="381000" y="1642103"/>
          <a:ext cx="8388531" cy="4830563"/>
        </p:xfrm>
        <a:graphic>
          <a:graphicData uri="http://schemas.openxmlformats.org/drawingml/2006/table">
            <a:tbl>
              <a:tblPr firstRow="1" firstCol="1" bandRow="1">
                <a:tableStyleId>{5C22544A-7EE6-4342-B048-85BDC9FD1C3A}</a:tableStyleId>
              </a:tblPr>
              <a:tblGrid>
                <a:gridCol w="2743200"/>
                <a:gridCol w="4953000"/>
                <a:gridCol w="692331"/>
              </a:tblGrid>
              <a:tr h="540697">
                <a:tc>
                  <a:txBody>
                    <a:bodyPr/>
                    <a:lstStyle/>
                    <a:p>
                      <a:pPr marL="0" marR="0" algn="just">
                        <a:lnSpc>
                          <a:spcPct val="115000"/>
                        </a:lnSpc>
                        <a:spcBef>
                          <a:spcPts val="0"/>
                        </a:spcBef>
                        <a:spcAft>
                          <a:spcPts val="0"/>
                        </a:spcAft>
                      </a:pPr>
                      <a:r>
                        <a:rPr lang="en-US" sz="2000" dirty="0" smtClean="0">
                          <a:effectLst/>
                        </a:rPr>
                        <a:t>Prerequisite Courses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66"/>
                    </a:solidFill>
                  </a:tcPr>
                </a:tc>
                <a:tc>
                  <a:txBody>
                    <a:bodyPr/>
                    <a:lstStyle/>
                    <a:p>
                      <a:pPr marL="0" marR="0" algn="just">
                        <a:lnSpc>
                          <a:spcPct val="115000"/>
                        </a:lnSpc>
                        <a:spcBef>
                          <a:spcPts val="0"/>
                        </a:spcBef>
                        <a:spcAft>
                          <a:spcPts val="0"/>
                        </a:spcAft>
                      </a:pPr>
                      <a:r>
                        <a:rPr lang="en-US" sz="2000" dirty="0" smtClean="0">
                          <a:effectLst/>
                          <a:latin typeface="+mn-lt"/>
                          <a:ea typeface="+mn-ea"/>
                          <a:cs typeface="+mn-cs"/>
                        </a:rPr>
                        <a:t>Course</a:t>
                      </a:r>
                      <a:r>
                        <a:rPr lang="en-US" sz="2000" baseline="0" dirty="0" smtClean="0">
                          <a:effectLst/>
                          <a:latin typeface="+mn-lt"/>
                          <a:ea typeface="+mn-ea"/>
                          <a:cs typeface="+mn-cs"/>
                        </a:rPr>
                        <a:t> Title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66"/>
                    </a:solidFill>
                  </a:tcPr>
                </a:tc>
                <a:tc>
                  <a:txBody>
                    <a:bodyPr/>
                    <a:lstStyle/>
                    <a:p>
                      <a:pPr marL="0" marR="0" algn="just">
                        <a:lnSpc>
                          <a:spcPct val="115000"/>
                        </a:lnSpc>
                        <a:spcBef>
                          <a:spcPts val="0"/>
                        </a:spcBef>
                        <a:spcAft>
                          <a:spcPts val="0"/>
                        </a:spcAft>
                      </a:pPr>
                      <a:r>
                        <a:rPr lang="en-US" sz="2000" dirty="0" smtClean="0">
                          <a:effectLst/>
                        </a:rPr>
                        <a:t>Units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66"/>
                    </a:solidFill>
                  </a:tcPr>
                </a:tc>
              </a:tr>
              <a:tr h="438582">
                <a:tc>
                  <a:txBody>
                    <a:bodyPr/>
                    <a:lstStyle/>
                    <a:p>
                      <a:pPr marL="0" marR="0" algn="just">
                        <a:lnSpc>
                          <a:spcPct val="115000"/>
                        </a:lnSpc>
                        <a:spcBef>
                          <a:spcPts val="0"/>
                        </a:spcBef>
                        <a:spcAft>
                          <a:spcPts val="0"/>
                        </a:spcAft>
                      </a:pPr>
                      <a:r>
                        <a:rPr lang="en-US" sz="1500" dirty="0" smtClean="0">
                          <a:effectLst/>
                        </a:rPr>
                        <a:t>G.E.</a:t>
                      </a:r>
                      <a:r>
                        <a:rPr lang="en-US" sz="1500" baseline="0" dirty="0" smtClean="0">
                          <a:effectLst/>
                        </a:rPr>
                        <a:t> Area A1*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rPr>
                        <a:t> </a:t>
                      </a:r>
                      <a:r>
                        <a:rPr lang="en-US" sz="1500" dirty="0" smtClean="0">
                          <a:effectLst/>
                        </a:rPr>
                        <a:t>Oral Communication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a:effectLst/>
                        </a:rPr>
                        <a:t> </a:t>
                      </a:r>
                      <a:r>
                        <a:rPr lang="en-US" sz="1500" dirty="0" smtClean="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6907">
                <a:tc>
                  <a:txBody>
                    <a:bodyPr/>
                    <a:lstStyle/>
                    <a:p>
                      <a:pPr marL="0" marR="0" algn="just">
                        <a:lnSpc>
                          <a:spcPct val="115000"/>
                        </a:lnSpc>
                        <a:spcBef>
                          <a:spcPts val="0"/>
                        </a:spcBef>
                        <a:spcAft>
                          <a:spcPts val="0"/>
                        </a:spcAft>
                      </a:pPr>
                      <a:r>
                        <a:rPr lang="en-US" sz="1500" dirty="0" smtClean="0">
                          <a:effectLst/>
                        </a:rPr>
                        <a:t>G.E.</a:t>
                      </a:r>
                      <a:r>
                        <a:rPr lang="en-US" sz="1500" baseline="0" dirty="0" smtClean="0">
                          <a:effectLst/>
                        </a:rPr>
                        <a:t> Area A2*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rPr>
                        <a:t> </a:t>
                      </a:r>
                      <a:r>
                        <a:rPr lang="en-US" sz="1500" dirty="0" smtClean="0">
                          <a:effectLst/>
                        </a:rPr>
                        <a:t>Written</a:t>
                      </a:r>
                      <a:r>
                        <a:rPr lang="en-US" sz="1500" baseline="0" dirty="0" smtClean="0">
                          <a:effectLst/>
                        </a:rPr>
                        <a:t> Communication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a:effectLst/>
                        </a:rPr>
                        <a:t> </a:t>
                      </a:r>
                      <a:r>
                        <a:rPr lang="en-US" sz="1500" dirty="0" smtClean="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5546">
                <a:tc>
                  <a:txBody>
                    <a:bodyPr/>
                    <a:lstStyle/>
                    <a:p>
                      <a:pPr marL="0" marR="0" algn="just">
                        <a:lnSpc>
                          <a:spcPct val="115000"/>
                        </a:lnSpc>
                        <a:spcBef>
                          <a:spcPts val="0"/>
                        </a:spcBef>
                        <a:spcAft>
                          <a:spcPts val="0"/>
                        </a:spcAft>
                      </a:pPr>
                      <a:r>
                        <a:rPr lang="en-US" sz="1500" dirty="0" smtClean="0">
                          <a:effectLst/>
                        </a:rPr>
                        <a:t>G.E.</a:t>
                      </a:r>
                      <a:r>
                        <a:rPr lang="en-US" sz="1500" baseline="0" dirty="0" smtClean="0">
                          <a:effectLst/>
                        </a:rPr>
                        <a:t> Area B2*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l">
                        <a:lnSpc>
                          <a:spcPct val="115000"/>
                        </a:lnSpc>
                        <a:spcBef>
                          <a:spcPts val="0"/>
                        </a:spcBef>
                        <a:spcAft>
                          <a:spcPts val="0"/>
                        </a:spcAft>
                      </a:pPr>
                      <a:r>
                        <a:rPr lang="en-US" sz="1500" i="0" dirty="0">
                          <a:effectLst/>
                        </a:rPr>
                        <a:t> </a:t>
                      </a:r>
                      <a:r>
                        <a:rPr lang="en-US" sz="1500" i="0" dirty="0" smtClean="0">
                          <a:effectLst/>
                        </a:rPr>
                        <a:t>Life Science</a:t>
                      </a:r>
                      <a:endParaRPr lang="en-US"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5526">
                <a:tc>
                  <a:txBody>
                    <a:bodyPr/>
                    <a:lstStyle/>
                    <a:p>
                      <a:pPr marL="0" marR="0" algn="just">
                        <a:lnSpc>
                          <a:spcPct val="115000"/>
                        </a:lnSpc>
                        <a:spcBef>
                          <a:spcPts val="0"/>
                        </a:spcBef>
                        <a:spcAft>
                          <a:spcPts val="0"/>
                        </a:spcAft>
                      </a:pPr>
                      <a:r>
                        <a:rPr lang="en-US" sz="1500" dirty="0" smtClean="0">
                          <a:effectLst/>
                        </a:rPr>
                        <a:t>G.E. Area B4*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l">
                        <a:lnSpc>
                          <a:spcPct val="115000"/>
                        </a:lnSpc>
                        <a:spcBef>
                          <a:spcPts val="0"/>
                        </a:spcBef>
                        <a:spcAft>
                          <a:spcPts val="0"/>
                        </a:spcAft>
                      </a:pPr>
                      <a:r>
                        <a:rPr lang="en-US" sz="1500" dirty="0">
                          <a:effectLst/>
                        </a:rPr>
                        <a:t> </a:t>
                      </a:r>
                      <a:r>
                        <a:rPr lang="en-US" sz="1500" dirty="0" smtClean="0">
                          <a:effectLst/>
                        </a:rPr>
                        <a:t>Quantitative</a:t>
                      </a:r>
                      <a:r>
                        <a:rPr lang="en-US" sz="1500" baseline="0" dirty="0" smtClean="0">
                          <a:effectLst/>
                        </a:rPr>
                        <a:t> Reasoning</a:t>
                      </a:r>
                      <a:endParaRPr lang="en-US"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583">
                <a:tc>
                  <a:txBody>
                    <a:bodyPr/>
                    <a:lstStyle/>
                    <a:p>
                      <a:pPr marL="0" marR="0" algn="just">
                        <a:lnSpc>
                          <a:spcPct val="115000"/>
                        </a:lnSpc>
                        <a:spcBef>
                          <a:spcPts val="0"/>
                        </a:spcBef>
                        <a:spcAft>
                          <a:spcPts val="0"/>
                        </a:spcAft>
                      </a:pPr>
                      <a:r>
                        <a:rPr lang="en-US" sz="1500" dirty="0" smtClean="0">
                          <a:effectLst/>
                        </a:rPr>
                        <a:t>G.E. Area 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smtClean="0">
                          <a:effectLst/>
                        </a:rPr>
                        <a:t>Lifelong Understanding</a:t>
                      </a:r>
                      <a:r>
                        <a:rPr lang="en-US" sz="1500" baseline="0" dirty="0" smtClean="0">
                          <a:effectLst/>
                        </a:rPr>
                        <a:t> &amp; Self-Development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latin typeface="+mn-lt"/>
                          <a:ea typeface="+mn-ea"/>
                          <a:cs typeface="+mn-cs"/>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583">
                <a:tc>
                  <a:txBody>
                    <a:bodyPr/>
                    <a:lstStyle/>
                    <a:p>
                      <a:pPr marL="0" marR="0" algn="just">
                        <a:lnSpc>
                          <a:spcPct val="115000"/>
                        </a:lnSpc>
                        <a:spcBef>
                          <a:spcPts val="0"/>
                        </a:spcBef>
                        <a:spcAft>
                          <a:spcPts val="0"/>
                        </a:spcAft>
                      </a:pPr>
                      <a:r>
                        <a:rPr lang="en-US" sz="1500" dirty="0">
                          <a:effectLst/>
                        </a:rPr>
                        <a:t>Human </a:t>
                      </a:r>
                      <a:r>
                        <a:rPr lang="en-US" sz="1500" dirty="0" smtClean="0">
                          <a:effectLst/>
                        </a:rPr>
                        <a:t>Anatomy w/lab</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rPr>
                        <a:t> </a:t>
                      </a:r>
                      <a:r>
                        <a:rPr lang="en-US" sz="1500" dirty="0" smtClean="0">
                          <a:effectLst/>
                        </a:rPr>
                        <a:t>BIOL 64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rPr>
                        <a:t>3 or 4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583">
                <a:tc>
                  <a:txBody>
                    <a:bodyPr/>
                    <a:lstStyle/>
                    <a:p>
                      <a:pPr marL="0" marR="0" algn="just">
                        <a:lnSpc>
                          <a:spcPct val="115000"/>
                        </a:lnSpc>
                        <a:spcBef>
                          <a:spcPts val="0"/>
                        </a:spcBef>
                        <a:spcAft>
                          <a:spcPts val="0"/>
                        </a:spcAft>
                      </a:pPr>
                      <a:r>
                        <a:rPr lang="en-US" sz="1500" dirty="0">
                          <a:effectLst/>
                        </a:rPr>
                        <a:t>Human </a:t>
                      </a:r>
                      <a:r>
                        <a:rPr lang="en-US" sz="1500" dirty="0" smtClean="0">
                          <a:effectLst/>
                        </a:rPr>
                        <a:t>Physiology w/lab</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a:effectLst/>
                        </a:rPr>
                        <a:t> </a:t>
                      </a:r>
                      <a:r>
                        <a:rPr lang="en-US" sz="1500" dirty="0" smtClean="0">
                          <a:effectLst/>
                        </a:rPr>
                        <a:t>BIOL 65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a:effectLst/>
                        </a:rPr>
                        <a:t> </a:t>
                      </a:r>
                      <a:r>
                        <a:rPr lang="en-US" sz="1500" dirty="0" smtClean="0">
                          <a:effectLst/>
                        </a:rPr>
                        <a:t>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4996">
                <a:tc>
                  <a:txBody>
                    <a:bodyPr/>
                    <a:lstStyle/>
                    <a:p>
                      <a:pPr marL="0" marR="0" algn="just">
                        <a:lnSpc>
                          <a:spcPct val="115000"/>
                        </a:lnSpc>
                        <a:spcBef>
                          <a:spcPts val="0"/>
                        </a:spcBef>
                        <a:spcAft>
                          <a:spcPts val="0"/>
                        </a:spcAft>
                      </a:pPr>
                      <a:r>
                        <a:rPr lang="en-US" sz="1500" dirty="0" smtClean="0">
                          <a:effectLst/>
                        </a:rPr>
                        <a:t>Introduction to Athletic</a:t>
                      </a:r>
                      <a:r>
                        <a:rPr lang="en-US" sz="1500" baseline="0" dirty="0" smtClean="0">
                          <a:effectLst/>
                        </a:rPr>
                        <a:t> Training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smtClean="0">
                          <a:effectLst/>
                        </a:rPr>
                        <a:t>KINES 38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4996">
                <a:tc>
                  <a:txBody>
                    <a:bodyPr/>
                    <a:lstStyle/>
                    <a:p>
                      <a:pPr marL="0" marR="0" algn="just">
                        <a:lnSpc>
                          <a:spcPct val="115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Pre-Observation</a:t>
                      </a:r>
                      <a:r>
                        <a:rPr lang="en-US" sz="1500" baseline="0" dirty="0" smtClean="0">
                          <a:effectLst/>
                          <a:latin typeface="Calibri" panose="020F0502020204030204" pitchFamily="34" charset="0"/>
                          <a:ea typeface="Calibri" panose="020F0502020204030204" pitchFamily="34" charset="0"/>
                          <a:cs typeface="Times New Roman" panose="02020603050405020304" pitchFamily="18" charset="0"/>
                        </a:rPr>
                        <a:t> in </a:t>
                      </a:r>
                    </a:p>
                    <a:p>
                      <a:pPr marL="0" marR="0" algn="just">
                        <a:lnSpc>
                          <a:spcPct val="115000"/>
                        </a:lnSpc>
                        <a:spcBef>
                          <a:spcPts val="0"/>
                        </a:spcBef>
                        <a:spcAft>
                          <a:spcPts val="0"/>
                        </a:spcAft>
                      </a:pPr>
                      <a:r>
                        <a:rPr lang="en-US" sz="1500" baseline="0" dirty="0" smtClean="0">
                          <a:effectLst/>
                          <a:latin typeface="Calibri" panose="020F0502020204030204" pitchFamily="34" charset="0"/>
                          <a:ea typeface="Calibri" panose="020F0502020204030204" pitchFamily="34" charset="0"/>
                          <a:cs typeface="Times New Roman" panose="02020603050405020304" pitchFamily="18" charset="0"/>
                        </a:rPr>
                        <a:t>Athletic Training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KINES 43 or completion of at least 200 clinical observation hours in a setting employing</a:t>
                      </a:r>
                      <a:r>
                        <a:rPr lang="en-US" sz="1500" baseline="0" dirty="0" smtClean="0">
                          <a:effectLst/>
                          <a:latin typeface="Calibri" panose="020F0502020204030204" pitchFamily="34" charset="0"/>
                          <a:ea typeface="Calibri" panose="020F0502020204030204" pitchFamily="34" charset="0"/>
                          <a:cs typeface="Times New Roman" panose="02020603050405020304" pitchFamily="18" charset="0"/>
                        </a:rPr>
                        <a:t> a certified athletic trainer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4996">
                <a:tc>
                  <a:txBody>
                    <a:bodyPr/>
                    <a:lstStyle/>
                    <a:p>
                      <a:pPr marL="0" marR="0" algn="l">
                        <a:lnSpc>
                          <a:spcPct val="115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First</a:t>
                      </a:r>
                      <a:r>
                        <a:rPr lang="en-US" sz="1500" baseline="0" dirty="0" smtClean="0">
                          <a:effectLst/>
                          <a:latin typeface="Calibri" panose="020F0502020204030204" pitchFamily="34" charset="0"/>
                          <a:ea typeface="Calibri" panose="020F0502020204030204" pitchFamily="34" charset="0"/>
                          <a:cs typeface="Times New Roman" panose="02020603050405020304" pitchFamily="18" charset="0"/>
                        </a:rPr>
                        <a:t> Responder and Emergency Care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50021"/>
                    </a:solidFill>
                  </a:tcPr>
                </a:tc>
                <a:tc>
                  <a:txBody>
                    <a:bodyPr/>
                    <a:lstStyle/>
                    <a:p>
                      <a:pPr marL="0" marR="0" algn="just">
                        <a:lnSpc>
                          <a:spcPct val="115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PH 48 or PH 49 (Emergency Medical Technician)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TextBox 9"/>
          <p:cNvSpPr txBox="1"/>
          <p:nvPr/>
        </p:nvSpPr>
        <p:spPr>
          <a:xfrm>
            <a:off x="228600" y="6472666"/>
            <a:ext cx="8153401" cy="218521"/>
          </a:xfrm>
          <a:prstGeom prst="rect">
            <a:avLst/>
          </a:prstGeom>
          <a:noFill/>
        </p:spPr>
        <p:txBody>
          <a:bodyPr wrap="square" rtlCol="0">
            <a:spAutoFit/>
          </a:bodyPr>
          <a:lstStyle/>
          <a:p>
            <a:pPr>
              <a:lnSpc>
                <a:spcPct val="80000"/>
              </a:lnSpc>
              <a:buNone/>
            </a:pPr>
            <a:r>
              <a:rPr lang="en-US" sz="1000" dirty="0" smtClean="0">
                <a:solidFill>
                  <a:srgbClr val="000066"/>
                </a:solidFill>
              </a:rPr>
              <a:t>* See G.E. list for approved courses.</a:t>
            </a:r>
            <a:endParaRPr lang="en-US" sz="1000" dirty="0">
              <a:solidFill>
                <a:srgbClr val="000066"/>
              </a:solidFill>
            </a:endParaRPr>
          </a:p>
        </p:txBody>
      </p:sp>
    </p:spTree>
    <p:extLst>
      <p:ext uri="{BB962C8B-B14F-4D97-AF65-F5344CB8AC3E}">
        <p14:creationId xmlns:p14="http://schemas.microsoft.com/office/powerpoint/2010/main" val="517168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63845"/>
          </a:xfrm>
          <a:prstGeom prst="rect">
            <a:avLst/>
          </a:prstGeom>
        </p:spPr>
      </p:pic>
      <p:sp>
        <p:nvSpPr>
          <p:cNvPr id="5" name="TextBox 4"/>
          <p:cNvSpPr txBox="1"/>
          <p:nvPr/>
        </p:nvSpPr>
        <p:spPr>
          <a:xfrm>
            <a:off x="-2931" y="602071"/>
            <a:ext cx="9144000" cy="861774"/>
          </a:xfrm>
          <a:prstGeom prst="rect">
            <a:avLst/>
          </a:prstGeom>
          <a:noFill/>
        </p:spPr>
        <p:txBody>
          <a:bodyPr wrap="square" rtlCol="0">
            <a:spAutoFit/>
          </a:bodyPr>
          <a:lstStyle/>
          <a:p>
            <a:pPr algn="ctr"/>
            <a:r>
              <a:rPr lang="en-US" sz="5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Admissions Requirement</a:t>
            </a:r>
          </a:p>
        </p:txBody>
      </p:sp>
      <p:sp>
        <p:nvSpPr>
          <p:cNvPr id="7" name="Content Placeholder 2"/>
          <p:cNvSpPr txBox="1">
            <a:spLocks/>
          </p:cNvSpPr>
          <p:nvPr/>
        </p:nvSpPr>
        <p:spPr>
          <a:xfrm>
            <a:off x="454269" y="1600200"/>
            <a:ext cx="8229600" cy="4876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
                <a:srgbClr val="00287A"/>
              </a:buClr>
              <a:buNone/>
            </a:pPr>
            <a:r>
              <a:rPr lang="en-US" altLang="en-US" sz="3000" b="1" dirty="0" smtClean="0">
                <a:solidFill>
                  <a:srgbClr val="A50021"/>
                </a:solidFill>
                <a:latin typeface="Arial" panose="020B0604020202020204" pitchFamily="34" charset="0"/>
                <a:cs typeface="Arial" panose="020B0604020202020204" pitchFamily="34" charset="0"/>
              </a:rPr>
              <a:t>Prerequisite Courses</a:t>
            </a:r>
            <a:endParaRPr lang="en-US" altLang="en-US" sz="3000" dirty="0">
              <a:solidFill>
                <a:srgbClr val="000066"/>
              </a:solidFill>
              <a:latin typeface="Arial" panose="020B0604020202020204" pitchFamily="34" charset="0"/>
              <a:cs typeface="Arial" panose="020B0604020202020204" pitchFamily="34" charset="0"/>
            </a:endParaRPr>
          </a:p>
          <a:p>
            <a:pPr marL="457200" lvl="1" indent="0">
              <a:lnSpc>
                <a:spcPct val="80000"/>
              </a:lnSpc>
              <a:buClr>
                <a:srgbClr val="00287A"/>
              </a:buClr>
              <a:buNone/>
            </a:pPr>
            <a:endParaRPr lang="en-US" sz="1500" dirty="0" smtClean="0">
              <a:solidFill>
                <a:srgbClr val="000066"/>
              </a:solidFill>
              <a:latin typeface="Arial" panose="020B0604020202020204" pitchFamily="34" charset="0"/>
              <a:cs typeface="Arial" panose="020B0604020202020204" pitchFamily="34" charset="0"/>
            </a:endParaRPr>
          </a:p>
          <a:p>
            <a:pPr>
              <a:lnSpc>
                <a:spcPct val="80000"/>
              </a:lnSpc>
              <a:buClr>
                <a:srgbClr val="00287A"/>
              </a:buClr>
            </a:pPr>
            <a:r>
              <a:rPr lang="en-US" sz="1900" dirty="0" smtClean="0">
                <a:solidFill>
                  <a:srgbClr val="000066"/>
                </a:solidFill>
                <a:latin typeface="Arial" panose="020B0604020202020204" pitchFamily="34" charset="0"/>
                <a:cs typeface="Arial" panose="020B0604020202020204" pitchFamily="34" charset="0"/>
              </a:rPr>
              <a:t>Each </a:t>
            </a:r>
            <a:r>
              <a:rPr lang="en-US" sz="1900" dirty="0">
                <a:solidFill>
                  <a:srgbClr val="000066"/>
                </a:solidFill>
                <a:latin typeface="Arial" panose="020B0604020202020204" pitchFamily="34" charset="0"/>
                <a:cs typeface="Arial" panose="020B0604020202020204" pitchFamily="34" charset="0"/>
              </a:rPr>
              <a:t>prerequisite must be completed with a minimum “C” grade</a:t>
            </a:r>
          </a:p>
          <a:p>
            <a:pPr>
              <a:lnSpc>
                <a:spcPct val="80000"/>
              </a:lnSpc>
              <a:buClr>
                <a:srgbClr val="00287A"/>
              </a:buClr>
            </a:pPr>
            <a:r>
              <a:rPr lang="en-US" sz="1900" dirty="0" smtClean="0">
                <a:solidFill>
                  <a:srgbClr val="000066"/>
                </a:solidFill>
                <a:latin typeface="Arial" panose="020B0604020202020204" pitchFamily="34" charset="0"/>
                <a:cs typeface="Arial" panose="020B0604020202020204" pitchFamily="34" charset="0"/>
              </a:rPr>
              <a:t>CR/NC grades are not acceptable except in courses designated CR/NC grading only</a:t>
            </a:r>
          </a:p>
          <a:p>
            <a:pPr>
              <a:lnSpc>
                <a:spcPct val="80000"/>
              </a:lnSpc>
              <a:buClr>
                <a:srgbClr val="00287A"/>
              </a:buClr>
            </a:pPr>
            <a:r>
              <a:rPr lang="en-US" sz="1900" dirty="0" smtClean="0">
                <a:solidFill>
                  <a:srgbClr val="000066"/>
                </a:solidFill>
                <a:latin typeface="Arial" panose="020B0604020202020204" pitchFamily="34" charset="0"/>
                <a:cs typeface="Arial" panose="020B0604020202020204" pitchFamily="34" charset="0"/>
              </a:rPr>
              <a:t>A maximum of 2 different prerequisite courses may be repeated once to improve grade</a:t>
            </a:r>
          </a:p>
          <a:p>
            <a:pPr>
              <a:lnSpc>
                <a:spcPct val="80000"/>
              </a:lnSpc>
              <a:buClr>
                <a:srgbClr val="00287A"/>
              </a:buClr>
            </a:pPr>
            <a:r>
              <a:rPr lang="en-US" sz="1900" dirty="0" smtClean="0">
                <a:solidFill>
                  <a:srgbClr val="000066"/>
                </a:solidFill>
                <a:latin typeface="Arial" panose="020B0604020202020204" pitchFamily="34" charset="0"/>
                <a:cs typeface="Arial" panose="020B0604020202020204" pitchFamily="34" charset="0"/>
              </a:rPr>
              <a:t>On-line, web-based or distance learning science and laboratory courses taken at other institutions must be approved by the Athletic Training Program Director</a:t>
            </a:r>
          </a:p>
          <a:p>
            <a:pPr marL="0" indent="0">
              <a:lnSpc>
                <a:spcPct val="80000"/>
              </a:lnSpc>
              <a:buClr>
                <a:srgbClr val="00287A"/>
              </a:buClr>
              <a:buNone/>
            </a:pPr>
            <a:endParaRPr lang="en-US" sz="1900" dirty="0" smtClean="0">
              <a:solidFill>
                <a:srgbClr val="000066"/>
              </a:solidFill>
              <a:latin typeface="Arial" panose="020B0604020202020204" pitchFamily="34" charset="0"/>
              <a:cs typeface="Arial" panose="020B0604020202020204" pitchFamily="34" charset="0"/>
            </a:endParaRPr>
          </a:p>
          <a:p>
            <a:pPr marL="457200" lvl="1" indent="0">
              <a:lnSpc>
                <a:spcPct val="80000"/>
              </a:lnSpc>
              <a:buClr>
                <a:srgbClr val="00287A"/>
              </a:buClr>
              <a:buNone/>
            </a:pPr>
            <a:endParaRPr lang="en-US" sz="1500" dirty="0" smtClean="0">
              <a:solidFill>
                <a:srgbClr val="000066"/>
              </a:solidFill>
              <a:latin typeface="Arial" panose="020B0604020202020204" pitchFamily="34" charset="0"/>
              <a:cs typeface="Arial" panose="020B0604020202020204" pitchFamily="34" charset="0"/>
            </a:endParaRPr>
          </a:p>
          <a:p>
            <a:pPr>
              <a:lnSpc>
                <a:spcPct val="80000"/>
              </a:lnSpc>
              <a:buClr>
                <a:srgbClr val="00287A"/>
              </a:buClr>
            </a:pPr>
            <a:endParaRPr lang="en-US" sz="2000" dirty="0" smtClean="0">
              <a:solidFill>
                <a:srgbClr val="000066"/>
              </a:solidFill>
              <a:latin typeface="Arial" panose="020B0604020202020204" pitchFamily="34" charset="0"/>
              <a:cs typeface="Arial" panose="020B0604020202020204" pitchFamily="34" charset="0"/>
            </a:endParaRPr>
          </a:p>
          <a:p>
            <a:pPr>
              <a:lnSpc>
                <a:spcPct val="80000"/>
              </a:lnSpc>
              <a:buClr>
                <a:srgbClr val="00287A"/>
              </a:buClr>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240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20502</TotalTime>
  <Words>981</Words>
  <Application>Microsoft Office PowerPoint</Application>
  <PresentationFormat>On-screen Show (4:3)</PresentationFormat>
  <Paragraphs>231</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Counselors Nursing Admissions Coordinators  Frank Castro   frankyc@csufresno.edu Robert PageSmith   rpagesmith@csufresno.edu Shimel Saychou      ssaychou@csufresno.edu Grace Castaneda   gcastaneda@csufresno.edu    College of Health and Human Services Advising and Career Development Center McLane Hall 194  (559) 278-5027</vt:lpstr>
    </vt:vector>
  </TitlesOfParts>
  <Company>California State University Fresno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Fresno State</dc:title>
  <dc:creator>Louise Pacheco (Outreach)</dc:creator>
  <cp:lastModifiedBy>SA Field User 05</cp:lastModifiedBy>
  <cp:revision>215</cp:revision>
  <cp:lastPrinted>2015-10-15T19:08:16Z</cp:lastPrinted>
  <dcterms:created xsi:type="dcterms:W3CDTF">2011-09-14T21:34:45Z</dcterms:created>
  <dcterms:modified xsi:type="dcterms:W3CDTF">2015-10-16T20:34:40Z</dcterms:modified>
</cp:coreProperties>
</file>