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6"/>
  </p:notesMasterIdLst>
  <p:sldIdLst>
    <p:sldId id="256" r:id="rId2"/>
    <p:sldId id="257" r:id="rId3"/>
    <p:sldId id="293" r:id="rId4"/>
    <p:sldId id="258" r:id="rId5"/>
    <p:sldId id="290" r:id="rId6"/>
    <p:sldId id="259" r:id="rId7"/>
    <p:sldId id="279" r:id="rId8"/>
    <p:sldId id="291" r:id="rId9"/>
    <p:sldId id="260" r:id="rId10"/>
    <p:sldId id="261" r:id="rId11"/>
    <p:sldId id="275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6" r:id="rId20"/>
    <p:sldId id="269" r:id="rId21"/>
    <p:sldId id="285" r:id="rId22"/>
    <p:sldId id="294" r:id="rId23"/>
    <p:sldId id="270" r:id="rId24"/>
    <p:sldId id="271" r:id="rId25"/>
    <p:sldId id="272" r:id="rId26"/>
    <p:sldId id="273" r:id="rId27"/>
    <p:sldId id="292" r:id="rId28"/>
    <p:sldId id="280" r:id="rId29"/>
    <p:sldId id="274" r:id="rId30"/>
    <p:sldId id="281" r:id="rId31"/>
    <p:sldId id="282" r:id="rId32"/>
    <p:sldId id="283" r:id="rId33"/>
    <p:sldId id="277" r:id="rId34"/>
    <p:sldId id="27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D65BB-CDEF-467E-989E-B52915B91A34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9C826-AB39-4D1C-B1AE-A83E2D71196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3350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9C826-AB39-4D1C-B1AE-A83E2D711963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178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C2AECAA-5976-4DF1-ABE2-B21AB95FFC89}" type="datetimeFigureOut">
              <a:rPr lang="es-MX" smtClean="0"/>
              <a:t>05/05/2015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MX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C9EE540-EF50-41EE-BE3C-56649DC58E4E}" type="slidenum">
              <a:rPr lang="es-MX" smtClean="0"/>
              <a:t>‹#›</a:t>
            </a:fld>
            <a:endParaRPr lang="es-MX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aulm@csufresno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ufresno.edu/scholarship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ufresno.edu/um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ation-leadership.org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Mike@ctff.u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ation-leadership.org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ufresno.edu/testin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snostate.edu/ea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ldreamact.or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fsa.ed.gov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y.csufresno.edu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cis.gov/acciondiferida" TargetMode="External"/><Relationship Id="rId2" Type="http://schemas.openxmlformats.org/officeDocument/2006/relationships/hyperlink" Target="http://www.uscis.gov/childhoodarrival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cis.gov/childhoodarrivals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ation-leadership.org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raulm@csufresno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umentor.ed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447800"/>
            <a:ext cx="7559040" cy="1472184"/>
          </a:xfrm>
        </p:spPr>
        <p:txBody>
          <a:bodyPr>
            <a:normAutofit/>
          </a:bodyPr>
          <a:lstStyle/>
          <a:p>
            <a:r>
              <a:rPr lang="es-MX" dirty="0" smtClean="0"/>
              <a:t>CSU Application Process for AB540 </a:t>
            </a:r>
            <a:r>
              <a:rPr lang="es-MX" dirty="0" err="1" smtClean="0"/>
              <a:t>Students</a:t>
            </a:r>
            <a:r>
              <a:rPr lang="es-MX" dirty="0" smtClean="0"/>
              <a:t> </a:t>
            </a:r>
            <a:r>
              <a:rPr lang="es-MX" dirty="0" smtClean="0"/>
              <a:t>2015-2016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7406640" cy="2743200"/>
          </a:xfrm>
        </p:spPr>
        <p:txBody>
          <a:bodyPr>
            <a:normAutofit fontScale="70000" lnSpcReduction="20000"/>
          </a:bodyPr>
          <a:lstStyle/>
          <a:p>
            <a:r>
              <a:rPr lang="es-MX" b="1" dirty="0" err="1" smtClean="0"/>
              <a:t>By</a:t>
            </a:r>
            <a:r>
              <a:rPr lang="es-MX" b="1" dirty="0" smtClean="0"/>
              <a:t>:</a:t>
            </a:r>
          </a:p>
          <a:p>
            <a:r>
              <a:rPr lang="es-MX" b="1" dirty="0" smtClean="0"/>
              <a:t>Raúl Z. Moreno</a:t>
            </a:r>
          </a:p>
          <a:p>
            <a:r>
              <a:rPr lang="es-MX" b="1" dirty="0" smtClean="0"/>
              <a:t>Coordinator</a:t>
            </a:r>
          </a:p>
          <a:p>
            <a:r>
              <a:rPr lang="es-MX" b="1" dirty="0" err="1" smtClean="0"/>
              <a:t>University</a:t>
            </a:r>
            <a:r>
              <a:rPr lang="es-MX" b="1" dirty="0" smtClean="0"/>
              <a:t> </a:t>
            </a:r>
            <a:r>
              <a:rPr lang="es-MX" b="1" dirty="0" err="1" smtClean="0"/>
              <a:t>Migrant</a:t>
            </a:r>
            <a:r>
              <a:rPr lang="es-MX" b="1" dirty="0" smtClean="0"/>
              <a:t> </a:t>
            </a:r>
            <a:r>
              <a:rPr lang="es-MX" b="1" dirty="0" err="1" smtClean="0"/>
              <a:t>Services</a:t>
            </a:r>
            <a:endParaRPr lang="es-MX" b="1" dirty="0" smtClean="0"/>
          </a:p>
          <a:p>
            <a:r>
              <a:rPr lang="es-MX" b="1" dirty="0" smtClean="0"/>
              <a:t>California State University, Fresno</a:t>
            </a:r>
          </a:p>
          <a:p>
            <a:r>
              <a:rPr lang="es-MX" b="1" dirty="0" smtClean="0">
                <a:hlinkClick r:id="rId2"/>
              </a:rPr>
              <a:t>raulm@csufresno.edu</a:t>
            </a:r>
            <a:endParaRPr lang="es-MX" b="1" dirty="0" smtClean="0"/>
          </a:p>
          <a:p>
            <a:r>
              <a:rPr lang="es-MX" b="1" dirty="0" smtClean="0"/>
              <a:t>559-278-5750</a:t>
            </a:r>
          </a:p>
          <a:p>
            <a:r>
              <a:rPr lang="es-MX" b="1" dirty="0" smtClean="0"/>
              <a:t>5150 N. Maple </a:t>
            </a:r>
            <a:r>
              <a:rPr lang="es-MX" b="1" dirty="0" err="1" smtClean="0"/>
              <a:t>Avenue</a:t>
            </a:r>
            <a:r>
              <a:rPr lang="es-MX" b="1" dirty="0" smtClean="0"/>
              <a:t> M/S JA62</a:t>
            </a:r>
          </a:p>
          <a:p>
            <a:r>
              <a:rPr lang="es-MX" b="1" dirty="0" smtClean="0"/>
              <a:t>Fresno, California 93740-8026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9869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Residency Requirements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qualify as an AB540 student, you must submit </a:t>
            </a:r>
            <a:r>
              <a:rPr lang="en-US" dirty="0"/>
              <a:t>a copy of your high school </a:t>
            </a:r>
            <a:r>
              <a:rPr lang="en-US" dirty="0" smtClean="0"/>
              <a:t>transcript </a:t>
            </a:r>
            <a:r>
              <a:rPr lang="en-US" dirty="0"/>
              <a:t>to </a:t>
            </a:r>
            <a:r>
              <a:rPr lang="en-US" dirty="0" smtClean="0"/>
              <a:t>your selected CSU and </a:t>
            </a:r>
            <a:r>
              <a:rPr lang="en-US" dirty="0"/>
              <a:t>submit </a:t>
            </a:r>
            <a:r>
              <a:rPr lang="en-US" dirty="0" smtClean="0"/>
              <a:t>an AB540 </a:t>
            </a:r>
            <a:r>
              <a:rPr lang="en-US" dirty="0"/>
              <a:t>affidavit to clear residency before December.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7560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California Nonresident Tuition Exemption Request</a:t>
            </a:r>
            <a:br>
              <a:rPr lang="en-US" sz="2400" dirty="0"/>
            </a:br>
            <a:r>
              <a:rPr lang="en-US" sz="2400" dirty="0"/>
              <a:t>For Eligible California High School Graduates</a:t>
            </a:r>
            <a:endParaRPr lang="es-MX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5801" y="1828800"/>
            <a:ext cx="4727400" cy="4860345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1143000" y="462280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877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University Scholarships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>
              <a:buNone/>
            </a:pPr>
            <a:r>
              <a:rPr lang="en-US" dirty="0"/>
              <a:t>Apply for </a:t>
            </a:r>
            <a:r>
              <a:rPr lang="en-US" dirty="0" smtClean="0"/>
              <a:t>university scholarships at your local campus. </a:t>
            </a:r>
          </a:p>
          <a:p>
            <a:pPr marL="82296" lvl="0" indent="0">
              <a:buNone/>
            </a:pPr>
            <a:r>
              <a:rPr lang="en-US" b="1" dirty="0" smtClean="0"/>
              <a:t>	</a:t>
            </a:r>
            <a:r>
              <a:rPr lang="en-US" dirty="0" smtClean="0"/>
              <a:t>For example:</a:t>
            </a:r>
          </a:p>
          <a:p>
            <a:pPr marL="82296" lvl="0" indent="0">
              <a:buNone/>
            </a:pPr>
            <a:r>
              <a:rPr lang="en-US" b="1" dirty="0" smtClean="0"/>
              <a:t> 	</a:t>
            </a:r>
            <a:r>
              <a:rPr lang="en-US" b="1" u="sng" dirty="0" smtClean="0">
                <a:hlinkClick r:id="rId2"/>
              </a:rPr>
              <a:t>www.csufresno.edu</a:t>
            </a:r>
            <a:r>
              <a:rPr lang="en-US" b="1" u="sng" dirty="0">
                <a:hlinkClick r:id="rId2"/>
              </a:rPr>
              <a:t>/scholarships</a:t>
            </a:r>
            <a:r>
              <a:rPr lang="en-US" b="1" dirty="0"/>
              <a:t> </a:t>
            </a:r>
            <a:endParaRPr lang="en-U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126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University Migrant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lvl="0" indent="0">
              <a:buNone/>
            </a:pPr>
            <a:r>
              <a:rPr lang="en-US" dirty="0" smtClean="0"/>
              <a:t>If you plan to attend Fresno State, </a:t>
            </a:r>
          </a:p>
          <a:p>
            <a:pPr marL="82296" indent="0">
              <a:buNone/>
            </a:pPr>
            <a:r>
              <a:rPr lang="en-US" dirty="0"/>
              <a:t>a</a:t>
            </a:r>
            <a:r>
              <a:rPr lang="en-US" dirty="0" smtClean="0"/>
              <a:t>pply </a:t>
            </a:r>
            <a:r>
              <a:rPr lang="en-US" dirty="0"/>
              <a:t>to University Migrant Services at </a:t>
            </a:r>
            <a:r>
              <a:rPr lang="en-US" dirty="0" smtClean="0"/>
              <a:t>	</a:t>
            </a:r>
            <a:r>
              <a:rPr lang="en-US" u="sng" dirty="0" smtClean="0">
                <a:hlinkClick r:id="rId2"/>
              </a:rPr>
              <a:t>www.csufresno.edu/ums</a:t>
            </a:r>
            <a:endParaRPr lang="en-US" u="sng" dirty="0" smtClean="0"/>
          </a:p>
          <a:p>
            <a:pPr marL="82296" lvl="0" indent="0">
              <a:buNone/>
            </a:pPr>
            <a:r>
              <a:rPr lang="en-US" dirty="0" smtClean="0"/>
              <a:t>You can email it to raulm@csufresno.edu</a:t>
            </a:r>
            <a:endParaRPr lang="en-US" dirty="0"/>
          </a:p>
          <a:p>
            <a:pPr marL="82296" indent="0">
              <a:buNone/>
            </a:pPr>
            <a:endParaRPr lang="es-MX" dirty="0" smtClean="0"/>
          </a:p>
          <a:p>
            <a:pPr marL="82296" indent="0">
              <a:buNone/>
            </a:pPr>
            <a:r>
              <a:rPr lang="en-US" dirty="0" smtClean="0"/>
              <a:t>Or mail to</a:t>
            </a:r>
            <a:r>
              <a:rPr lang="es-MX" dirty="0" smtClean="0"/>
              <a:t>:</a:t>
            </a:r>
          </a:p>
          <a:p>
            <a:pPr marL="82296" indent="0">
              <a:buNone/>
            </a:pPr>
            <a:r>
              <a:rPr lang="es-MX" dirty="0" err="1" smtClean="0"/>
              <a:t>University</a:t>
            </a:r>
            <a:r>
              <a:rPr lang="es-MX" dirty="0" smtClean="0"/>
              <a:t> </a:t>
            </a:r>
            <a:r>
              <a:rPr lang="es-MX" dirty="0" err="1" smtClean="0"/>
              <a:t>Migrant</a:t>
            </a:r>
            <a:r>
              <a:rPr lang="es-MX" dirty="0" smtClean="0"/>
              <a:t> </a:t>
            </a:r>
            <a:r>
              <a:rPr lang="es-MX" dirty="0" err="1" smtClean="0"/>
              <a:t>Services</a:t>
            </a:r>
            <a:endParaRPr lang="es-MX" dirty="0" smtClean="0"/>
          </a:p>
          <a:p>
            <a:pPr marL="82296" indent="0">
              <a:buNone/>
            </a:pPr>
            <a:r>
              <a:rPr lang="es-MX" dirty="0" smtClean="0"/>
              <a:t>5150 N. Maple </a:t>
            </a:r>
            <a:r>
              <a:rPr lang="es-MX" dirty="0" err="1" smtClean="0"/>
              <a:t>Avenue</a:t>
            </a:r>
            <a:r>
              <a:rPr lang="es-MX" dirty="0" smtClean="0"/>
              <a:t> JA62</a:t>
            </a:r>
          </a:p>
          <a:p>
            <a:pPr marL="82296" indent="0">
              <a:buNone/>
            </a:pPr>
            <a:r>
              <a:rPr lang="es-MX" dirty="0" smtClean="0"/>
              <a:t>Fresno, CA 93740</a:t>
            </a:r>
          </a:p>
          <a:p>
            <a:pPr marL="82296" indent="0">
              <a:buNone/>
            </a:pPr>
            <a:r>
              <a:rPr lang="es-MX" dirty="0" smtClean="0"/>
              <a:t>(559) 278-5750</a:t>
            </a:r>
          </a:p>
          <a:p>
            <a:pPr marL="82296" indent="0">
              <a:buNone/>
            </a:pPr>
            <a:r>
              <a:rPr lang="en-US" dirty="0"/>
              <a:t>raulm@csufresno.edu</a:t>
            </a:r>
          </a:p>
          <a:p>
            <a:pPr marL="82296" indent="0">
              <a:buNone/>
            </a:pPr>
            <a:endParaRPr lang="es-MX" dirty="0" smtClean="0"/>
          </a:p>
          <a:p>
            <a:pPr lvl="4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6708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010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Education and Leadership 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pPr marL="82296" lvl="0" indent="0">
              <a:buNone/>
            </a:pPr>
            <a:r>
              <a:rPr lang="en-US" dirty="0"/>
              <a:t>Apply to the Education and Leadership Foundation. </a:t>
            </a:r>
            <a:r>
              <a:rPr lang="en-US" dirty="0" smtClean="0"/>
              <a:t> They will help you with scholarships, internships and leadership development activities. </a:t>
            </a:r>
          </a:p>
          <a:p>
            <a:pPr marL="82296" lvl="0" indent="0" algn="ctr">
              <a:buNone/>
            </a:pPr>
            <a:endParaRPr lang="en-US" dirty="0" smtClean="0"/>
          </a:p>
          <a:p>
            <a:pPr marL="82296" lvl="0" indent="0" algn="ctr">
              <a:buNone/>
            </a:pPr>
            <a:r>
              <a:rPr lang="en-US" dirty="0" smtClean="0"/>
              <a:t>Education </a:t>
            </a:r>
            <a:r>
              <a:rPr lang="en-US" dirty="0" smtClean="0"/>
              <a:t>and Leadership Foundation</a:t>
            </a:r>
          </a:p>
          <a:p>
            <a:pPr marL="82296" indent="0" algn="ctr">
              <a:buNone/>
            </a:pPr>
            <a:r>
              <a:rPr lang="en-US" dirty="0" smtClean="0"/>
              <a:t>  4290 E.  </a:t>
            </a:r>
            <a:r>
              <a:rPr lang="en-US" dirty="0" err="1" smtClean="0"/>
              <a:t>Ashlan</a:t>
            </a:r>
            <a:r>
              <a:rPr lang="en-US" dirty="0" smtClean="0"/>
              <a:t> Avenue</a:t>
            </a:r>
          </a:p>
          <a:p>
            <a:pPr marL="82296" indent="0" algn="ctr">
              <a:buNone/>
            </a:pPr>
            <a:r>
              <a:rPr lang="en-US" dirty="0" smtClean="0"/>
              <a:t>  Fresno, CA 93726</a:t>
            </a:r>
          </a:p>
          <a:p>
            <a:pPr marL="82296" indent="0" algn="ctr">
              <a:buNone/>
            </a:pPr>
            <a:r>
              <a:rPr lang="en-US" dirty="0" smtClean="0"/>
              <a:t>  (559) 291-5428</a:t>
            </a:r>
            <a:endParaRPr lang="en-US" dirty="0"/>
          </a:p>
          <a:p>
            <a:pPr marL="82296" indent="0" algn="ctr">
              <a:buNone/>
            </a:pPr>
            <a:r>
              <a:rPr lang="en-US" b="1" dirty="0" smtClean="0"/>
              <a:t>  </a:t>
            </a:r>
            <a:r>
              <a:rPr lang="en-US" b="1" dirty="0" smtClean="0">
                <a:hlinkClick r:id="rId2"/>
              </a:rPr>
              <a:t>www.education-leadership.org</a:t>
            </a:r>
            <a:endParaRPr lang="en-US" b="1" dirty="0" smtClean="0"/>
          </a:p>
          <a:p>
            <a:pPr marL="82296" lvl="0" indent="0">
              <a:buNone/>
            </a:pPr>
            <a:endParaRPr lang="en-U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4737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Fellows 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lvl="0" indent="0">
              <a:buNone/>
            </a:pPr>
            <a:r>
              <a:rPr lang="en-US" dirty="0"/>
              <a:t>If </a:t>
            </a:r>
            <a:r>
              <a:rPr lang="en-US" dirty="0" smtClean="0"/>
              <a:t>you are looking </a:t>
            </a:r>
            <a:r>
              <a:rPr lang="en-US" dirty="0"/>
              <a:t>for a job </a:t>
            </a:r>
            <a:r>
              <a:rPr lang="en-US" dirty="0" smtClean="0"/>
              <a:t>or </a:t>
            </a:r>
            <a:r>
              <a:rPr lang="en-US" dirty="0"/>
              <a:t>internships, </a:t>
            </a:r>
            <a:r>
              <a:rPr lang="en-US" dirty="0" smtClean="0"/>
              <a:t>you can also </a:t>
            </a:r>
            <a:r>
              <a:rPr lang="en-US" dirty="0"/>
              <a:t>contact t</a:t>
            </a:r>
            <a:r>
              <a:rPr lang="en-US" dirty="0" smtClean="0"/>
              <a:t>he Teaching </a:t>
            </a:r>
            <a:r>
              <a:rPr lang="en-US" dirty="0"/>
              <a:t>Fellows Foundation </a:t>
            </a:r>
            <a:endParaRPr lang="en-US" dirty="0" smtClean="0"/>
          </a:p>
          <a:p>
            <a:pPr marL="82296" lvl="0" indent="0" algn="ctr">
              <a:buNone/>
            </a:pPr>
            <a:endParaRPr lang="en-US" dirty="0" smtClean="0"/>
          </a:p>
          <a:p>
            <a:pPr marL="82296" lvl="0" indent="0" algn="ctr">
              <a:buNone/>
            </a:pPr>
            <a:r>
              <a:rPr lang="en-US" dirty="0" smtClean="0"/>
              <a:t>Mike </a:t>
            </a:r>
            <a:r>
              <a:rPr lang="en-US" dirty="0" smtClean="0"/>
              <a:t>Snell - Executive Director  </a:t>
            </a:r>
          </a:p>
          <a:p>
            <a:pPr marL="82296" lvl="0" indent="0" algn="ctr">
              <a:buNone/>
            </a:pPr>
            <a:r>
              <a:rPr lang="en-US" dirty="0" smtClean="0">
                <a:hlinkClick r:id="rId2"/>
              </a:rPr>
              <a:t>Mike@ctff.us</a:t>
            </a:r>
            <a:endParaRPr lang="en-US" dirty="0"/>
          </a:p>
          <a:p>
            <a:pPr marL="82296" lvl="0" indent="0" algn="ctr">
              <a:buNone/>
            </a:pPr>
            <a:r>
              <a:rPr lang="en-US" dirty="0" smtClean="0"/>
              <a:t>1177 </a:t>
            </a:r>
            <a:r>
              <a:rPr lang="en-US" dirty="0"/>
              <a:t>E Shaw Avenue Suite 101</a:t>
            </a:r>
            <a:br>
              <a:rPr lang="en-US" dirty="0"/>
            </a:br>
            <a:r>
              <a:rPr lang="en-US" dirty="0"/>
              <a:t>Fresno, CA 93710</a:t>
            </a:r>
          </a:p>
          <a:p>
            <a:pPr marL="82296" indent="0" algn="ctr">
              <a:buNone/>
            </a:pPr>
            <a:r>
              <a:rPr lang="en-US" dirty="0"/>
              <a:t>Ph. (559) 224-9200</a:t>
            </a:r>
            <a:br>
              <a:rPr lang="en-US" dirty="0"/>
            </a:br>
            <a:r>
              <a:rPr lang="en-US" dirty="0"/>
              <a:t>Fax (559) </a:t>
            </a:r>
            <a:r>
              <a:rPr lang="en-US" dirty="0" smtClean="0"/>
              <a:t>224-9204</a:t>
            </a:r>
          </a:p>
          <a:p>
            <a:pPr marL="82296" lvl="0" indent="0" algn="ctr">
              <a:buNone/>
            </a:pPr>
            <a:r>
              <a:rPr lang="en-US" dirty="0"/>
              <a:t> </a:t>
            </a:r>
            <a:r>
              <a:rPr lang="en-US" u="sng" dirty="0"/>
              <a:t>http://</a:t>
            </a:r>
            <a:r>
              <a:rPr lang="en-US" u="sng" dirty="0" smtClean="0"/>
              <a:t>ctff.us</a:t>
            </a:r>
          </a:p>
          <a:p>
            <a:pPr marL="82296" lvl="0" indent="0" algn="ctr">
              <a:buNone/>
            </a:pPr>
            <a:r>
              <a:rPr lang="en-US" b="1" dirty="0" smtClean="0"/>
              <a:t> </a:t>
            </a:r>
            <a:endParaRPr lang="en-US" dirty="0"/>
          </a:p>
          <a:p>
            <a:pPr marL="82296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4537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</a:t>
            </a:r>
            <a:r>
              <a:rPr lang="en-US" dirty="0" smtClean="0"/>
              <a:t>Private Scholarships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Apply for private scholarships.  You can get </a:t>
            </a:r>
            <a:r>
              <a:rPr lang="en-US" dirty="0" smtClean="0"/>
              <a:t>a current list at:</a:t>
            </a:r>
          </a:p>
          <a:p>
            <a:pPr marL="82296" lvl="0" indent="0">
              <a:buNone/>
            </a:pPr>
            <a:r>
              <a:rPr lang="en-US" u="sng" dirty="0" smtClean="0">
                <a:hlinkClick r:id="rId2"/>
              </a:rPr>
              <a:t>www.education-leadership.org</a:t>
            </a:r>
            <a:r>
              <a:rPr lang="en-US" u="sng" dirty="0" smtClean="0"/>
              <a:t> </a:t>
            </a:r>
            <a:endParaRPr lang="en-US" u="sng" dirty="0" smtClean="0"/>
          </a:p>
          <a:p>
            <a:pPr lvl="0"/>
            <a:r>
              <a:rPr lang="en-US" dirty="0" smtClean="0"/>
              <a:t>Regularly check with your high school counselor and career center.</a:t>
            </a:r>
            <a:endParaRPr lang="en-U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395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</a:t>
            </a:r>
            <a:r>
              <a:rPr lang="en-US" dirty="0" smtClean="0"/>
              <a:t>Support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lvl="0" indent="0">
              <a:buNone/>
            </a:pPr>
            <a:r>
              <a:rPr lang="en-US" dirty="0"/>
              <a:t>Apply for support programs that apply to </a:t>
            </a:r>
            <a:r>
              <a:rPr lang="en-US" dirty="0" smtClean="0"/>
              <a:t>you, for example:</a:t>
            </a:r>
          </a:p>
          <a:p>
            <a:r>
              <a:rPr lang="en-US" sz="2400" dirty="0" smtClean="0"/>
              <a:t>Educational Opportunity Program (EOP)</a:t>
            </a:r>
          </a:p>
          <a:p>
            <a:r>
              <a:rPr lang="en-US" sz="2400" dirty="0" smtClean="0"/>
              <a:t>Health </a:t>
            </a:r>
            <a:r>
              <a:rPr lang="en-US" sz="2400" dirty="0" smtClean="0"/>
              <a:t>Career Opportunities Program (HCOP)</a:t>
            </a:r>
          </a:p>
          <a:p>
            <a:r>
              <a:rPr lang="en-US" sz="2400" dirty="0"/>
              <a:t>Lyles College of Engineering </a:t>
            </a:r>
            <a:r>
              <a:rPr lang="en-US" sz="2400" dirty="0" smtClean="0"/>
              <a:t>Pathways: Student Services (Pathways) </a:t>
            </a:r>
            <a:endParaRPr lang="en-US" sz="2400" dirty="0"/>
          </a:p>
          <a:p>
            <a:r>
              <a:rPr lang="es-MX" sz="2400" dirty="0" smtClean="0"/>
              <a:t>Science, Technology, Engineering, and Mathematics (STEM) </a:t>
            </a:r>
          </a:p>
          <a:p>
            <a:r>
              <a:rPr lang="en-US" sz="2400" dirty="0"/>
              <a:t>California State University Louis Stokes Alliance for Minority Participation </a:t>
            </a:r>
            <a:r>
              <a:rPr lang="en-US" sz="2400" dirty="0" smtClean="0"/>
              <a:t>(LSAMP)</a:t>
            </a:r>
          </a:p>
          <a:p>
            <a:r>
              <a:rPr lang="en-US" sz="2400" dirty="0" smtClean="0"/>
              <a:t>CA Mini Corps </a:t>
            </a:r>
          </a:p>
          <a:p>
            <a:endParaRPr lang="en-US" dirty="0"/>
          </a:p>
          <a:p>
            <a:pPr lvl="0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6347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000" dirty="0" smtClean="0"/>
              <a:t>English Placement Test (EPT) &amp; </a:t>
            </a:r>
            <a:br>
              <a:rPr lang="es-MX" sz="4000" dirty="0" smtClean="0"/>
            </a:br>
            <a:r>
              <a:rPr lang="es-MX" sz="4000" dirty="0" smtClean="0"/>
              <a:t>Entry Level Mathmatics (ELM)</a:t>
            </a:r>
            <a:endParaRPr lang="es-MX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You must register </a:t>
            </a:r>
            <a:r>
              <a:rPr lang="en-US" dirty="0"/>
              <a:t>and take the </a:t>
            </a:r>
            <a:r>
              <a:rPr lang="en-US" dirty="0" smtClean="0"/>
              <a:t>EPT/ELM.  </a:t>
            </a:r>
          </a:p>
          <a:p>
            <a:pPr algn="just"/>
            <a:r>
              <a:rPr lang="en-US" dirty="0" smtClean="0"/>
              <a:t>If </a:t>
            </a:r>
            <a:r>
              <a:rPr lang="en-US" dirty="0"/>
              <a:t>you score less than </a:t>
            </a:r>
            <a:r>
              <a:rPr lang="en-US" dirty="0" smtClean="0"/>
              <a:t>147 </a:t>
            </a:r>
            <a:r>
              <a:rPr lang="en-US" dirty="0"/>
              <a:t>in the EPT, you will have to take English remediation during the spring or summer.  </a:t>
            </a:r>
            <a:endParaRPr lang="en-US" dirty="0" smtClean="0"/>
          </a:p>
          <a:p>
            <a:pPr algn="just"/>
            <a:r>
              <a:rPr lang="en-US" dirty="0" smtClean="0"/>
              <a:t>If </a:t>
            </a:r>
            <a:r>
              <a:rPr lang="en-US" dirty="0"/>
              <a:t>you score less than 50 in the ELM, you will have to take a Math remediation class prior to your enrollment. 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register for EPT/ELM </a:t>
            </a:r>
            <a:r>
              <a:rPr lang="en-US" dirty="0" smtClean="0"/>
              <a:t>go </a:t>
            </a:r>
            <a:r>
              <a:rPr lang="en-US" dirty="0"/>
              <a:t>to </a:t>
            </a:r>
            <a:r>
              <a:rPr lang="en-US" b="1" u="sng" dirty="0" smtClean="0">
                <a:hlinkClick r:id="rId2"/>
              </a:rPr>
              <a:t>www.csufresno.edu/testing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983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</a:t>
            </a:r>
            <a:r>
              <a:rPr lang="en-US" sz="5000" dirty="0" smtClean="0"/>
              <a:t>Early Start Program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</a:t>
            </a:r>
            <a:r>
              <a:rPr lang="en-US" dirty="0" smtClean="0"/>
              <a:t>tudents </a:t>
            </a:r>
            <a:r>
              <a:rPr lang="en-US" dirty="0" smtClean="0"/>
              <a:t>that score less than 147 in the EPT or less than 50 in the </a:t>
            </a:r>
            <a:r>
              <a:rPr lang="en-US" dirty="0" smtClean="0"/>
              <a:t>ELM must </a:t>
            </a:r>
            <a:r>
              <a:rPr lang="en-US" dirty="0" smtClean="0"/>
              <a:t>complete a summer class, in that subject, prior to enrollment in the university.</a:t>
            </a:r>
          </a:p>
          <a:p>
            <a:pPr marL="82296" indent="0">
              <a:buNone/>
            </a:pPr>
            <a:r>
              <a:rPr lang="en-US" dirty="0" smtClean="0">
                <a:hlinkClick r:id="rId2"/>
              </a:rPr>
              <a:t>www.fresnostate.edu/eap</a:t>
            </a:r>
            <a:endParaRPr lang="en-US" dirty="0" smtClean="0"/>
          </a:p>
          <a:p>
            <a:r>
              <a:rPr lang="en-US" dirty="0" smtClean="0"/>
              <a:t>To be exempt from the EPT,  you need to score a 500 or higher on the SAT or </a:t>
            </a:r>
            <a:r>
              <a:rPr lang="en-US" dirty="0"/>
              <a:t>score </a:t>
            </a:r>
            <a:r>
              <a:rPr lang="en-US" dirty="0" smtClean="0"/>
              <a:t>a 22 </a:t>
            </a:r>
            <a:r>
              <a:rPr lang="en-US" dirty="0"/>
              <a:t>or above on the </a:t>
            </a:r>
            <a:r>
              <a:rPr lang="en-US" dirty="0" smtClean="0"/>
              <a:t>ACT, of the English portion.</a:t>
            </a:r>
          </a:p>
          <a:p>
            <a:r>
              <a:rPr lang="en-US" dirty="0" smtClean="0"/>
              <a:t>To be exempt from the ELM, you need to </a:t>
            </a:r>
            <a:r>
              <a:rPr lang="en-US" dirty="0"/>
              <a:t>score a</a:t>
            </a:r>
            <a:r>
              <a:rPr lang="en-US" dirty="0" smtClean="0"/>
              <a:t> </a:t>
            </a:r>
            <a:r>
              <a:rPr lang="en-US" dirty="0"/>
              <a:t>550 </a:t>
            </a:r>
            <a:r>
              <a:rPr lang="en-US" dirty="0" smtClean="0"/>
              <a:t>or higher on the SAT or </a:t>
            </a:r>
            <a:r>
              <a:rPr lang="en-US" dirty="0"/>
              <a:t>score a</a:t>
            </a:r>
            <a:r>
              <a:rPr lang="en-US" dirty="0" smtClean="0"/>
              <a:t> </a:t>
            </a:r>
            <a:r>
              <a:rPr lang="en-US" dirty="0"/>
              <a:t>23 or </a:t>
            </a:r>
            <a:r>
              <a:rPr lang="en-US" dirty="0" smtClean="0"/>
              <a:t>higher </a:t>
            </a:r>
            <a:r>
              <a:rPr lang="en-US" dirty="0"/>
              <a:t>on the </a:t>
            </a:r>
            <a:r>
              <a:rPr lang="en-US" dirty="0" smtClean="0"/>
              <a:t>ACT, of the Math portion.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6132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	Assembly Bill 540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>
              <a:buNone/>
            </a:pPr>
            <a:r>
              <a:rPr lang="en-US" dirty="0" smtClean="0"/>
              <a:t>Requirements:</a:t>
            </a:r>
            <a:endParaRPr lang="en-US" dirty="0"/>
          </a:p>
          <a:p>
            <a:pPr lvl="0"/>
            <a:r>
              <a:rPr lang="en-US" dirty="0"/>
              <a:t> Must attend at least three years and graduate from a </a:t>
            </a:r>
            <a:r>
              <a:rPr lang="en-US" dirty="0" smtClean="0"/>
              <a:t>California high </a:t>
            </a:r>
            <a:r>
              <a:rPr lang="en-US" dirty="0"/>
              <a:t>school. </a:t>
            </a:r>
          </a:p>
          <a:p>
            <a:pPr lvl="0"/>
            <a:r>
              <a:rPr lang="en-US" dirty="0"/>
              <a:t> Students must sign an affidavit stating their California residency. </a:t>
            </a:r>
          </a:p>
          <a:p>
            <a:pPr lvl="0"/>
            <a:r>
              <a:rPr lang="en-US" dirty="0"/>
              <a:t>The law requires that all information </a:t>
            </a:r>
            <a:r>
              <a:rPr lang="en-US" dirty="0" smtClean="0"/>
              <a:t>must be </a:t>
            </a:r>
            <a:r>
              <a:rPr lang="en-US" dirty="0"/>
              <a:t>handled in a confidential manner.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976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California Dream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AB540 Students must apply </a:t>
            </a:r>
            <a:r>
              <a:rPr lang="en-US" dirty="0"/>
              <a:t>for California Financial Assistance at </a:t>
            </a:r>
            <a:r>
              <a:rPr lang="en-US" u="sng" dirty="0">
                <a:hlinkClick r:id="rId2"/>
              </a:rPr>
              <a:t>www.caldreamact.org</a:t>
            </a:r>
            <a:r>
              <a:rPr lang="en-US" dirty="0"/>
              <a:t>  (AB 131)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 smtClean="0"/>
              <a:t>students must apply beginning on January 1</a:t>
            </a:r>
            <a:r>
              <a:rPr lang="en-US" baseline="30000" dirty="0" smtClean="0"/>
              <a:t>st</a:t>
            </a:r>
            <a:r>
              <a:rPr lang="en-US" dirty="0" smtClean="0"/>
              <a:t> through March 2</a:t>
            </a:r>
            <a:r>
              <a:rPr lang="en-US" baseline="30000" dirty="0" smtClean="0"/>
              <a:t>nd</a:t>
            </a:r>
            <a:r>
              <a:rPr lang="en-US" dirty="0" smtClean="0"/>
              <a:t>. </a:t>
            </a:r>
          </a:p>
          <a:p>
            <a:pPr marL="82296" lvl="0" indent="0">
              <a:buNone/>
            </a:pPr>
            <a:endParaRPr lang="en-U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2232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</a:t>
            </a:r>
            <a:r>
              <a:rPr lang="es-MX" dirty="0" smtClean="0"/>
              <a:t>   California </a:t>
            </a:r>
            <a:r>
              <a:rPr lang="es-MX" dirty="0" err="1" smtClean="0"/>
              <a:t>Dream</a:t>
            </a:r>
            <a:r>
              <a:rPr lang="es-MX" dirty="0" smtClean="0"/>
              <a:t> </a:t>
            </a:r>
            <a:r>
              <a:rPr lang="es-MX" dirty="0" err="1" smtClean="0"/>
              <a:t>Act</a:t>
            </a:r>
            <a:r>
              <a:rPr lang="es-MX" dirty="0" smtClean="0"/>
              <a:t> cont. 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s-MX" dirty="0" smtClean="0"/>
              <a:t>Cal </a:t>
            </a:r>
            <a:r>
              <a:rPr lang="es-MX" dirty="0" err="1" smtClean="0"/>
              <a:t>Grant</a:t>
            </a:r>
            <a:r>
              <a:rPr lang="es-MX" dirty="0" smtClean="0"/>
              <a:t> </a:t>
            </a:r>
            <a:r>
              <a:rPr lang="es-MX" dirty="0" err="1" smtClean="0"/>
              <a:t>information</a:t>
            </a:r>
            <a:r>
              <a:rPr lang="es-MX" dirty="0" smtClean="0"/>
              <a:t> </a:t>
            </a:r>
            <a:r>
              <a:rPr lang="es-MX" dirty="0" err="1" smtClean="0"/>
              <a:t>will</a:t>
            </a:r>
            <a:r>
              <a:rPr lang="es-MX" dirty="0" smtClean="0"/>
              <a:t> be </a:t>
            </a:r>
            <a:r>
              <a:rPr lang="es-MX" dirty="0" err="1" smtClean="0"/>
              <a:t>sent</a:t>
            </a:r>
            <a:r>
              <a:rPr lang="es-MX" dirty="0" smtClean="0"/>
              <a:t> to the </a:t>
            </a:r>
            <a:r>
              <a:rPr lang="es-MX" dirty="0" err="1" smtClean="0"/>
              <a:t>college</a:t>
            </a:r>
            <a:r>
              <a:rPr lang="es-MX" dirty="0" smtClean="0"/>
              <a:t> </a:t>
            </a:r>
            <a:r>
              <a:rPr lang="es-MX" dirty="0" err="1" smtClean="0"/>
              <a:t>selected</a:t>
            </a:r>
            <a:r>
              <a:rPr lang="es-MX" dirty="0" smtClean="0"/>
              <a:t> as your </a:t>
            </a:r>
            <a:r>
              <a:rPr lang="es-MX" dirty="0" err="1" smtClean="0"/>
              <a:t>first</a:t>
            </a:r>
            <a:r>
              <a:rPr lang="es-MX" dirty="0" smtClean="0"/>
              <a:t> </a:t>
            </a:r>
            <a:r>
              <a:rPr lang="es-MX" dirty="0" err="1" smtClean="0"/>
              <a:t>choice</a:t>
            </a:r>
            <a:r>
              <a:rPr lang="es-MX" dirty="0" smtClean="0"/>
              <a:t>. If you decide to </a:t>
            </a:r>
            <a:r>
              <a:rPr lang="es-MX" dirty="0" err="1" smtClean="0"/>
              <a:t>go</a:t>
            </a:r>
            <a:r>
              <a:rPr lang="es-MX" dirty="0" smtClean="0"/>
              <a:t> to a </a:t>
            </a:r>
            <a:r>
              <a:rPr lang="es-MX" dirty="0" err="1" smtClean="0"/>
              <a:t>different</a:t>
            </a:r>
            <a:r>
              <a:rPr lang="es-MX" dirty="0" smtClean="0"/>
              <a:t> </a:t>
            </a:r>
            <a:r>
              <a:rPr lang="es-MX" dirty="0" err="1" smtClean="0"/>
              <a:t>college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</a:t>
            </a:r>
            <a:r>
              <a:rPr lang="es-MX" dirty="0" err="1" smtClean="0"/>
              <a:t>university</a:t>
            </a:r>
            <a:r>
              <a:rPr lang="es-MX" dirty="0" smtClean="0"/>
              <a:t> you must </a:t>
            </a:r>
            <a:r>
              <a:rPr lang="es-MX" dirty="0" err="1" smtClean="0"/>
              <a:t>inform</a:t>
            </a:r>
            <a:r>
              <a:rPr lang="es-MX" dirty="0" smtClean="0"/>
              <a:t> the California </a:t>
            </a:r>
            <a:r>
              <a:rPr lang="es-MX" dirty="0" err="1" smtClean="0"/>
              <a:t>Student</a:t>
            </a:r>
            <a:r>
              <a:rPr lang="es-MX" dirty="0" smtClean="0"/>
              <a:t> </a:t>
            </a:r>
            <a:r>
              <a:rPr lang="es-MX" dirty="0" err="1" smtClean="0"/>
              <a:t>Aid</a:t>
            </a:r>
            <a:r>
              <a:rPr lang="es-MX" dirty="0" smtClean="0"/>
              <a:t> </a:t>
            </a:r>
            <a:r>
              <a:rPr lang="es-MX" dirty="0" err="1" smtClean="0"/>
              <a:t>Commission</a:t>
            </a:r>
            <a:r>
              <a:rPr lang="es-MX" dirty="0" smtClean="0"/>
              <a:t>, so </a:t>
            </a:r>
            <a:r>
              <a:rPr lang="es-MX" dirty="0" err="1" smtClean="0"/>
              <a:t>they</a:t>
            </a:r>
            <a:r>
              <a:rPr lang="es-MX" dirty="0" smtClean="0"/>
              <a:t> can </a:t>
            </a:r>
            <a:r>
              <a:rPr lang="es-MX" dirty="0" err="1" smtClean="0"/>
              <a:t>send</a:t>
            </a:r>
            <a:r>
              <a:rPr lang="es-MX" dirty="0" smtClean="0"/>
              <a:t> your </a:t>
            </a:r>
            <a:r>
              <a:rPr lang="es-MX" dirty="0" err="1" smtClean="0"/>
              <a:t>information</a:t>
            </a:r>
            <a:r>
              <a:rPr lang="es-MX" dirty="0" smtClean="0"/>
              <a:t> to the </a:t>
            </a:r>
            <a:r>
              <a:rPr lang="es-MX" dirty="0" err="1" smtClean="0"/>
              <a:t>right</a:t>
            </a:r>
            <a:r>
              <a:rPr lang="es-MX" dirty="0" smtClean="0"/>
              <a:t> </a:t>
            </a:r>
            <a:r>
              <a:rPr lang="es-MX" dirty="0" err="1" smtClean="0"/>
              <a:t>college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</a:t>
            </a:r>
            <a:r>
              <a:rPr lang="es-MX" dirty="0" err="1" smtClean="0"/>
              <a:t>university</a:t>
            </a:r>
            <a:r>
              <a:rPr lang="es-MX" dirty="0" smtClean="0"/>
              <a:t>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0937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FAFSA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U.S. Citizens and Permanent Residents must complete the FAFSA at </a:t>
            </a:r>
            <a:r>
              <a:rPr lang="en-US" dirty="0">
                <a:hlinkClick r:id="rId2"/>
              </a:rPr>
              <a:t>www.fafsa.ed.gov</a:t>
            </a:r>
            <a:endParaRPr lang="en-US" dirty="0"/>
          </a:p>
          <a:p>
            <a:pPr lvl="0"/>
            <a:r>
              <a:rPr lang="en-US" dirty="0"/>
              <a:t>All students must apply beginning on January 1</a:t>
            </a:r>
            <a:r>
              <a:rPr lang="en-US" baseline="30000" dirty="0"/>
              <a:t>st</a:t>
            </a:r>
            <a:r>
              <a:rPr lang="en-US" dirty="0"/>
              <a:t> through March 2</a:t>
            </a:r>
            <a:r>
              <a:rPr lang="en-US" baseline="30000" dirty="0"/>
              <a:t>nd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5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	</a:t>
            </a:r>
            <a:r>
              <a:rPr lang="en-US" dirty="0" smtClean="0"/>
              <a:t>Intent to Enroll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/>
              <a:t>Fresno State will send you an email asking you to confirm your intent to Enroll in the University</a:t>
            </a:r>
            <a:r>
              <a:rPr lang="en-US" dirty="0" smtClean="0"/>
              <a:t>.  </a:t>
            </a:r>
            <a:r>
              <a:rPr lang="en-US" dirty="0"/>
              <a:t>You need to reply by May </a:t>
            </a: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6685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	</a:t>
            </a:r>
            <a:r>
              <a:rPr lang="en-US" dirty="0" smtClean="0"/>
              <a:t>Dog Days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US" dirty="0"/>
              <a:t>All admitted students are required to register for Dog </a:t>
            </a:r>
            <a:r>
              <a:rPr lang="en-US" dirty="0" smtClean="0"/>
              <a:t>Days New </a:t>
            </a:r>
            <a:r>
              <a:rPr lang="en-US" dirty="0"/>
              <a:t>Student </a:t>
            </a:r>
            <a:r>
              <a:rPr lang="en-US" dirty="0" smtClean="0"/>
              <a:t>Orientation </a:t>
            </a:r>
            <a:r>
              <a:rPr lang="en-US" dirty="0"/>
              <a:t>in order to register for </a:t>
            </a:r>
            <a:r>
              <a:rPr lang="en-US" dirty="0" smtClean="0"/>
              <a:t>classes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833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</a:t>
            </a:r>
            <a:r>
              <a:rPr lang="en-US" dirty="0" smtClean="0"/>
              <a:t>Fresno State Email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en-US" dirty="0"/>
              <a:t>Create your Fresno State email account </a:t>
            </a:r>
            <a:r>
              <a:rPr lang="en-US" dirty="0" smtClean="0"/>
              <a:t>by using </a:t>
            </a:r>
            <a:r>
              <a:rPr lang="en-US" dirty="0"/>
              <a:t>your full </a:t>
            </a:r>
            <a:r>
              <a:rPr lang="en-US" dirty="0" smtClean="0"/>
              <a:t>name, as your username.  </a:t>
            </a:r>
            <a:endParaRPr lang="en-US" dirty="0"/>
          </a:p>
          <a:p>
            <a:pPr lvl="0"/>
            <a:r>
              <a:rPr lang="en-US" dirty="0" smtClean="0"/>
              <a:t>For example, </a:t>
            </a:r>
            <a:r>
              <a:rPr lang="en-US" b="1" dirty="0" err="1" smtClean="0"/>
              <a:t>raulzmoreno@mail.fresnostate.edu</a:t>
            </a:r>
            <a:endParaRPr lang="en-US" b="1" dirty="0" smtClean="0"/>
          </a:p>
          <a:p>
            <a:pPr lvl="0" algn="just"/>
            <a:r>
              <a:rPr lang="en-US" dirty="0" smtClean="0"/>
              <a:t>Also</a:t>
            </a:r>
            <a:r>
              <a:rPr lang="en-US" dirty="0"/>
              <a:t>, learn how to use your student center </a:t>
            </a:r>
            <a:r>
              <a:rPr lang="en-US" dirty="0" smtClean="0"/>
              <a:t>at </a:t>
            </a:r>
            <a:r>
              <a:rPr lang="en-US" dirty="0" smtClean="0">
                <a:hlinkClick r:id="rId2"/>
              </a:rPr>
              <a:t>www.my.csufresno.edu</a:t>
            </a:r>
            <a:r>
              <a:rPr lang="en-US" dirty="0" smtClean="0"/>
              <a:t>, by </a:t>
            </a:r>
            <a:r>
              <a:rPr lang="en-US" dirty="0"/>
              <a:t>using your Fresno State email user name and password. </a:t>
            </a:r>
            <a:endParaRPr lang="en-US" dirty="0" smtClean="0"/>
          </a:p>
          <a:p>
            <a:pPr lvl="0" algn="just"/>
            <a:r>
              <a:rPr lang="en-US" dirty="0" smtClean="0"/>
              <a:t>Check </a:t>
            </a:r>
            <a:r>
              <a:rPr lang="en-US" dirty="0"/>
              <a:t>it constantly, </a:t>
            </a:r>
            <a:r>
              <a:rPr lang="en-US" dirty="0" smtClean="0"/>
              <a:t>especially </a:t>
            </a:r>
            <a:r>
              <a:rPr lang="en-US" dirty="0"/>
              <a:t>your To Do List.</a:t>
            </a:r>
          </a:p>
          <a:p>
            <a:pPr marL="82296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7376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</a:t>
            </a:r>
            <a:r>
              <a:rPr lang="en-US" dirty="0" smtClean="0"/>
              <a:t>Tuition Installment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Fresno State tuition is generally due the last Friday of July and the first Friday of December. 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An </a:t>
            </a:r>
            <a:r>
              <a:rPr lang="en-US" dirty="0"/>
              <a:t>installment plan (2 payments) is available if you apply for it in </a:t>
            </a:r>
            <a:r>
              <a:rPr lang="en-US" dirty="0" err="1"/>
              <a:t>Joyal</a:t>
            </a:r>
            <a:r>
              <a:rPr lang="en-US" dirty="0"/>
              <a:t> 181.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5852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Deferred Action for Childhood Arrivals (DACA)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DACA provides an opportunity for eligible students between the ages of 15 and 30 to obtain an employment authorization, social security card and qualify for a California </a:t>
            </a:r>
            <a:r>
              <a:rPr lang="en-US" dirty="0" smtClean="0"/>
              <a:t>identification </a:t>
            </a:r>
            <a:r>
              <a:rPr lang="en-US" dirty="0" smtClean="0"/>
              <a:t>or </a:t>
            </a:r>
            <a:r>
              <a:rPr lang="en-US" dirty="0" smtClean="0"/>
              <a:t>driver’s </a:t>
            </a:r>
            <a:r>
              <a:rPr lang="en-US" dirty="0"/>
              <a:t>l</a:t>
            </a:r>
            <a:r>
              <a:rPr lang="en-US" dirty="0" smtClean="0"/>
              <a:t>icense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54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Deferred Action for Childhood Arrivals (DACA) Qualifications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Were under the age of 31 as of June 15, 2012;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Came to the United States before reaching your 16th birthday;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Have continuously resided in the United States since June 15, 2007, up to the present time;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Were physically present in the United States on June 15, 2012, and at the time of making your request for consideration of deferred action with USCIS;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Entered without inspection before June 15, 2012, or  your lawful immigration status expired as of June 15, 2012;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Are currently in school, have graduated or obtained a certificate of completion from high school, have obtained a general education development (GED) certificate, or are an honorably discharged veteran of the Coast Guard or Armed Forces of the United States; 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Have not been convicted of a felony, significant misdemeanor, three or more other misdemeanors, and do not otherwise pose a threat to national security or public safety.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0300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dirty="0" smtClean="0"/>
              <a:t>Deferred Action for Childhood Arrivals 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you qualify, apply for Deferred Action.  For more information go to: </a:t>
            </a:r>
            <a:r>
              <a:rPr lang="en-US" dirty="0" smtClean="0">
                <a:hlinkClick r:id="rId2"/>
              </a:rPr>
              <a:t>www.uscis.gov/childhoodarrivals</a:t>
            </a:r>
            <a:endParaRPr lang="en-US" dirty="0"/>
          </a:p>
          <a:p>
            <a:r>
              <a:rPr lang="en-US" dirty="0" smtClean="0"/>
              <a:t>Information in Spanish </a:t>
            </a:r>
            <a:r>
              <a:rPr lang="en-US" dirty="0" smtClean="0"/>
              <a:t>at: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3"/>
              </a:rPr>
              <a:t>www.uscis.gov/acciondiferida</a:t>
            </a:r>
            <a:endParaRPr lang="en-US" dirty="0" smtClean="0"/>
          </a:p>
          <a:p>
            <a:pPr marL="82296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693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 Bill 2000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AB2000 expands the eligibility for AB540.  Students that attended 3 years of K-12 education in California and meet the rest of the AB540 requirements, may also qualify for AB540.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3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DACA APPLICATION </a:t>
            </a:r>
            <a:r>
              <a:rPr lang="en-US" dirty="0"/>
              <a:t>PROCESS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The following are the forms and evidence that need to be completed and submitted: </a:t>
            </a:r>
          </a:p>
          <a:p>
            <a:r>
              <a:rPr lang="en-US" dirty="0"/>
              <a:t>G-</a:t>
            </a:r>
            <a:r>
              <a:rPr lang="en-US" dirty="0" smtClean="0"/>
              <a:t>1145 – Notification </a:t>
            </a:r>
            <a:r>
              <a:rPr lang="en-US" dirty="0"/>
              <a:t>of Application/Petition Acceptance</a:t>
            </a:r>
          </a:p>
          <a:p>
            <a:r>
              <a:rPr lang="en-US" dirty="0"/>
              <a:t>I-821 D – Consideration of Deferred Action for Childhood Arrivals </a:t>
            </a:r>
          </a:p>
          <a:p>
            <a:r>
              <a:rPr lang="en-US" dirty="0"/>
              <a:t>I-</a:t>
            </a:r>
            <a:r>
              <a:rPr lang="en-US" dirty="0" smtClean="0"/>
              <a:t>765 – Application </a:t>
            </a:r>
            <a:r>
              <a:rPr lang="en-US" dirty="0"/>
              <a:t>for Employment Authorization</a:t>
            </a:r>
          </a:p>
          <a:p>
            <a:r>
              <a:rPr lang="en-US" dirty="0"/>
              <a:t>I-765 WS – Worksheet Establishing Your Economic Need for Employment</a:t>
            </a:r>
          </a:p>
          <a:p>
            <a:r>
              <a:rPr lang="en-US" dirty="0"/>
              <a:t>Evidence supporting the seven qualifications</a:t>
            </a:r>
          </a:p>
          <a:p>
            <a:r>
              <a:rPr lang="en-US" dirty="0"/>
              <a:t>Additional evidence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6548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Steps to </a:t>
            </a:r>
            <a:r>
              <a:rPr lang="en-US" dirty="0" smtClean="0"/>
              <a:t>Follow for DACA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dirty="0" smtClean="0"/>
              <a:t>1. Analyze </a:t>
            </a:r>
            <a:r>
              <a:rPr lang="en-US" dirty="0"/>
              <a:t>the application.  Find the application </a:t>
            </a:r>
            <a:r>
              <a:rPr lang="en-US" dirty="0" smtClean="0"/>
              <a:t>at: </a:t>
            </a:r>
            <a:r>
              <a:rPr lang="en-US" dirty="0" smtClean="0">
                <a:hlinkClick r:id="rId2"/>
              </a:rPr>
              <a:t>www.uscis.gov/childhoodarrivals</a:t>
            </a:r>
            <a:r>
              <a:rPr lang="en-US" dirty="0" smtClean="0"/>
              <a:t> </a:t>
            </a:r>
            <a:endParaRPr lang="en-US" dirty="0"/>
          </a:p>
          <a:p>
            <a:pPr marL="0" lvl="0" indent="0">
              <a:buNone/>
            </a:pPr>
            <a:r>
              <a:rPr lang="en-US" dirty="0"/>
              <a:t>2. Read and understand all the instructions.</a:t>
            </a:r>
          </a:p>
          <a:p>
            <a:pPr marL="0" lvl="0" indent="0">
              <a:buNone/>
            </a:pPr>
            <a:r>
              <a:rPr lang="en-US" dirty="0"/>
              <a:t>3. Gather pertinent documentation.</a:t>
            </a:r>
          </a:p>
          <a:p>
            <a:pPr marL="0" lvl="0" indent="0">
              <a:buNone/>
            </a:pPr>
            <a:r>
              <a:rPr lang="en-US" dirty="0"/>
              <a:t>4. Organize your application packet.</a:t>
            </a:r>
          </a:p>
          <a:p>
            <a:pPr marL="0" lvl="0" indent="0">
              <a:buNone/>
            </a:pPr>
            <a:r>
              <a:rPr lang="en-US" dirty="0"/>
              <a:t>5. Seek legal counsel, if necessary.</a:t>
            </a:r>
          </a:p>
          <a:p>
            <a:pPr marL="0" lvl="0" indent="0">
              <a:buNone/>
            </a:pPr>
            <a:r>
              <a:rPr lang="en-US" dirty="0"/>
              <a:t>6. Mail your application packet with all items on the check list and application fee.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535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DACA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You must submit evidence for each one of the qualification requirements. </a:t>
            </a:r>
          </a:p>
          <a:p>
            <a:pPr lvl="1"/>
            <a:r>
              <a:rPr lang="en-US" dirty="0" smtClean="0"/>
              <a:t>Examples:</a:t>
            </a:r>
          </a:p>
          <a:p>
            <a:pPr marL="402336" lvl="1" indent="0">
              <a:buNone/>
            </a:pPr>
            <a:r>
              <a:rPr lang="en-US" dirty="0"/>
              <a:t>	</a:t>
            </a:r>
            <a:r>
              <a:rPr lang="en-US" dirty="0" smtClean="0"/>
              <a:t>A. </a:t>
            </a:r>
            <a:r>
              <a:rPr lang="en-US" sz="3300" dirty="0" smtClean="0"/>
              <a:t>Identifications </a:t>
            </a:r>
          </a:p>
          <a:p>
            <a:pPr marL="82296" indent="0">
              <a:buNone/>
            </a:pPr>
            <a:r>
              <a:rPr lang="en-US" dirty="0" smtClean="0"/>
              <a:t>	B. School Records</a:t>
            </a:r>
          </a:p>
          <a:p>
            <a:pPr marL="82296" indent="0">
              <a:buNone/>
            </a:pPr>
            <a:r>
              <a:rPr lang="en-US" dirty="0" smtClean="0"/>
              <a:t>	C. Financial Records</a:t>
            </a:r>
          </a:p>
          <a:p>
            <a:pPr marL="82296" indent="0">
              <a:buNone/>
            </a:pPr>
            <a:r>
              <a:rPr lang="en-US" dirty="0" smtClean="0"/>
              <a:t>	D. Medical Records</a:t>
            </a:r>
          </a:p>
          <a:p>
            <a:pPr marL="82296" indent="0">
              <a:buNone/>
            </a:pPr>
            <a:r>
              <a:rPr lang="en-US" dirty="0" smtClean="0"/>
              <a:t>	E. Community Service</a:t>
            </a:r>
          </a:p>
          <a:p>
            <a:pPr marL="82296" indent="0">
              <a:buNone/>
            </a:pPr>
            <a:r>
              <a:rPr lang="en-US" dirty="0" smtClean="0"/>
              <a:t>	F. Employment Records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Make sure you cover all required areas.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You will also need a translated birth certificate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24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Deferred Action Help 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US" dirty="0" smtClean="0"/>
              <a:t>If you need information or </a:t>
            </a:r>
            <a:r>
              <a:rPr lang="en-US" dirty="0" smtClean="0"/>
              <a:t>assistance </a:t>
            </a:r>
            <a:r>
              <a:rPr lang="en-US" dirty="0" smtClean="0"/>
              <a:t>with your DACA Application, you may go to:</a:t>
            </a:r>
          </a:p>
          <a:p>
            <a:pPr marL="82296" indent="0">
              <a:buNone/>
            </a:pPr>
            <a:endParaRPr lang="en-US" dirty="0" smtClean="0"/>
          </a:p>
          <a:p>
            <a:pPr marL="82296" indent="0" algn="ctr">
              <a:buNone/>
            </a:pPr>
            <a:r>
              <a:rPr lang="en-US" dirty="0" smtClean="0"/>
              <a:t>Deferred Action Help Center</a:t>
            </a:r>
          </a:p>
          <a:p>
            <a:pPr marL="82296" indent="0" algn="ctr">
              <a:buNone/>
            </a:pPr>
            <a:r>
              <a:rPr lang="en-US" dirty="0" smtClean="0"/>
              <a:t>4290 E.  </a:t>
            </a:r>
            <a:r>
              <a:rPr lang="en-US" dirty="0" err="1" smtClean="0"/>
              <a:t>Ashlan</a:t>
            </a:r>
            <a:r>
              <a:rPr lang="en-US" dirty="0" smtClean="0"/>
              <a:t> Avenue </a:t>
            </a:r>
          </a:p>
          <a:p>
            <a:pPr marL="82296" indent="0" algn="ctr">
              <a:buNone/>
            </a:pPr>
            <a:r>
              <a:rPr lang="en-US" dirty="0" smtClean="0"/>
              <a:t>Fresno, CA 93726</a:t>
            </a:r>
          </a:p>
          <a:p>
            <a:pPr marL="82296" indent="0" algn="ctr">
              <a:buNone/>
            </a:pPr>
            <a:r>
              <a:rPr lang="en-US" dirty="0" smtClean="0"/>
              <a:t>(559) 291-5428</a:t>
            </a:r>
          </a:p>
          <a:p>
            <a:pPr marL="82296" indent="0" algn="ctr">
              <a:buNone/>
            </a:pPr>
            <a:r>
              <a:rPr lang="en-US" dirty="0" smtClean="0">
                <a:hlinkClick r:id="rId2"/>
              </a:rPr>
              <a:t>www.education-leadership.org</a:t>
            </a:r>
            <a:endParaRPr lang="en-US" dirty="0" smtClean="0"/>
          </a:p>
          <a:p>
            <a:pPr marL="82296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51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485888" cy="1112838"/>
          </a:xfrm>
        </p:spPr>
        <p:txBody>
          <a:bodyPr>
            <a:norm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Closing Remarks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 indent="0">
              <a:buNone/>
            </a:pPr>
            <a:r>
              <a:rPr lang="en-US" sz="6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</a:t>
            </a:r>
            <a:r>
              <a: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Dare to be who you want to be.</a:t>
            </a:r>
            <a:r>
              <a:rPr lang="en-US" sz="6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  <a:p>
            <a:endParaRPr lang="es-MX" sz="6400" dirty="0" smtClean="0"/>
          </a:p>
          <a:p>
            <a:pPr marL="82296" indent="0" algn="r">
              <a:buNone/>
            </a:pPr>
            <a:r>
              <a:rPr lang="es-MX" sz="6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“Atrevete a ser lo que quieres ser.” </a:t>
            </a:r>
          </a:p>
          <a:p>
            <a:endParaRPr lang="es-MX" dirty="0"/>
          </a:p>
          <a:p>
            <a:endParaRPr lang="es-MX" dirty="0" smtClean="0"/>
          </a:p>
          <a:p>
            <a:pPr marL="82296" indent="0" algn="ctr">
              <a:buNone/>
            </a:pPr>
            <a:r>
              <a:rPr lang="es-MX" b="1" dirty="0" smtClean="0"/>
              <a:t>Raúl Z. Moreno </a:t>
            </a:r>
          </a:p>
          <a:p>
            <a:pPr marL="82296" indent="0" algn="ctr">
              <a:buNone/>
            </a:pPr>
            <a:r>
              <a:rPr lang="es-MX" b="1" dirty="0" smtClean="0"/>
              <a:t>Coordinator</a:t>
            </a:r>
            <a:endParaRPr lang="es-MX" b="1" dirty="0"/>
          </a:p>
          <a:p>
            <a:pPr marL="82296" indent="0" algn="ctr">
              <a:buNone/>
            </a:pPr>
            <a:r>
              <a:rPr lang="es-MX" b="1" dirty="0"/>
              <a:t>University Migrant Services</a:t>
            </a:r>
          </a:p>
          <a:p>
            <a:pPr marL="82296" indent="0" algn="ctr">
              <a:buNone/>
            </a:pPr>
            <a:r>
              <a:rPr lang="es-MX" b="1" dirty="0"/>
              <a:t>California State University, Fresno</a:t>
            </a:r>
          </a:p>
          <a:p>
            <a:pPr marL="82296" indent="0" algn="ctr">
              <a:buNone/>
            </a:pPr>
            <a:r>
              <a:rPr lang="es-MX" b="1" dirty="0">
                <a:hlinkClick r:id="rId2"/>
              </a:rPr>
              <a:t>raulm@csufresno.edu</a:t>
            </a:r>
            <a:endParaRPr lang="es-MX" b="1" dirty="0"/>
          </a:p>
          <a:p>
            <a:pPr marL="82296" indent="0" algn="ctr">
              <a:buNone/>
            </a:pPr>
            <a:r>
              <a:rPr lang="es-MX" b="1" dirty="0"/>
              <a:t>559-278-5750</a:t>
            </a:r>
          </a:p>
          <a:p>
            <a:pPr marL="82296" indent="0" algn="ctr">
              <a:buNone/>
            </a:pPr>
            <a:r>
              <a:rPr lang="es-MX" b="1" dirty="0"/>
              <a:t>5150 N. Maple Avenue M/S JA62</a:t>
            </a:r>
          </a:p>
          <a:p>
            <a:pPr marL="82296" indent="0" algn="ctr">
              <a:buNone/>
            </a:pPr>
            <a:r>
              <a:rPr lang="es-MX" b="1" dirty="0"/>
              <a:t>Fresno,  California 93740-8026</a:t>
            </a:r>
          </a:p>
          <a:p>
            <a:pPr marL="82296" indent="0" algn="r">
              <a:buNone/>
            </a:pPr>
            <a:endParaRPr lang="es-MX" dirty="0"/>
          </a:p>
        </p:txBody>
      </p:sp>
      <p:pic>
        <p:nvPicPr>
          <p:cNvPr id="4" name="Picture 3" descr="graduatepic.jpg"/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Strok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32" t="6330" r="24579"/>
          <a:stretch/>
        </p:blipFill>
        <p:spPr>
          <a:xfrm>
            <a:off x="1524000" y="3429002"/>
            <a:ext cx="1312333" cy="3428998"/>
          </a:xfrm>
          <a:prstGeom prst="rect">
            <a:avLst/>
          </a:prstGeom>
        </p:spPr>
      </p:pic>
      <p:pic>
        <p:nvPicPr>
          <p:cNvPr id="5" name="Picture 4" descr="professionalpic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248" y="3581400"/>
            <a:ext cx="2514752" cy="3352800"/>
          </a:xfrm>
          <a:prstGeom prst="rect">
            <a:avLst/>
          </a:prstGeo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546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	</a:t>
            </a:r>
            <a:r>
              <a:rPr lang="en-US" dirty="0" smtClean="0"/>
              <a:t>CSU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Apply to </a:t>
            </a:r>
            <a:r>
              <a:rPr lang="en-US" dirty="0" smtClean="0"/>
              <a:t>your selected CSU online </a:t>
            </a:r>
            <a:r>
              <a:rPr lang="en-US" dirty="0"/>
              <a:t>at </a:t>
            </a:r>
            <a:r>
              <a:rPr lang="en-US" u="sng" dirty="0">
                <a:hlinkClick r:id="rId2"/>
              </a:rPr>
              <a:t>www.csumentor.edu</a:t>
            </a:r>
            <a:r>
              <a:rPr lang="en-US" dirty="0"/>
              <a:t> by November </a:t>
            </a:r>
            <a:r>
              <a:rPr lang="en-US" dirty="0" smtClean="0"/>
              <a:t>30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Click on </a:t>
            </a:r>
            <a:r>
              <a:rPr lang="en-US" dirty="0" smtClean="0"/>
              <a:t>“</a:t>
            </a:r>
            <a:r>
              <a:rPr lang="en-US" dirty="0" smtClean="0"/>
              <a:t>Create </a:t>
            </a:r>
            <a:r>
              <a:rPr lang="en-US" dirty="0" smtClean="0"/>
              <a:t>an </a:t>
            </a:r>
            <a:r>
              <a:rPr lang="en-US" dirty="0" smtClean="0"/>
              <a:t>Account”</a:t>
            </a:r>
            <a:endParaRPr lang="en-US" dirty="0" smtClean="0"/>
          </a:p>
          <a:p>
            <a:pPr lvl="0"/>
            <a:r>
              <a:rPr lang="en-US" dirty="0" smtClean="0"/>
              <a:t>Click on “</a:t>
            </a:r>
            <a:r>
              <a:rPr lang="en-US" dirty="0" smtClean="0"/>
              <a:t>Apply Online”</a:t>
            </a:r>
            <a:endParaRPr lang="en-US" dirty="0" smtClean="0"/>
          </a:p>
          <a:p>
            <a:pPr lvl="0"/>
            <a:r>
              <a:rPr lang="en-US" dirty="0" smtClean="0"/>
              <a:t>Click on “Undergraduate Online Application”</a:t>
            </a:r>
          </a:p>
          <a:p>
            <a:pPr lvl="0"/>
            <a:r>
              <a:rPr lang="en-US" dirty="0" smtClean="0"/>
              <a:t>Click on “Fall </a:t>
            </a:r>
            <a:r>
              <a:rPr lang="en-US" dirty="0" smtClean="0"/>
              <a:t>2015”</a:t>
            </a:r>
            <a:endParaRPr lang="en-US" dirty="0" smtClean="0"/>
          </a:p>
          <a:p>
            <a:pPr lvl="0"/>
            <a:r>
              <a:rPr lang="en-US" dirty="0" smtClean="0"/>
              <a:t>When asked for your </a:t>
            </a:r>
            <a:r>
              <a:rPr lang="en-US" dirty="0"/>
              <a:t>Social Security </a:t>
            </a:r>
            <a:r>
              <a:rPr lang="en-US" dirty="0" smtClean="0"/>
              <a:t>Number, </a:t>
            </a:r>
            <a:r>
              <a:rPr lang="en-US" dirty="0" smtClean="0"/>
              <a:t>enter your DACA SSN. If </a:t>
            </a:r>
            <a:r>
              <a:rPr lang="en-US" dirty="0" smtClean="0"/>
              <a:t>you do not have one, leave it blank</a:t>
            </a:r>
            <a:endParaRPr lang="en-US" dirty="0" smtClean="0"/>
          </a:p>
          <a:p>
            <a:pPr lvl="0"/>
            <a:r>
              <a:rPr lang="en-US" dirty="0" smtClean="0"/>
              <a:t>When asked about your citizenship status, choose, “None of the </a:t>
            </a:r>
            <a:r>
              <a:rPr lang="en-US" dirty="0" smtClean="0"/>
              <a:t>Above</a:t>
            </a:r>
            <a:r>
              <a:rPr lang="en-US" dirty="0" smtClean="0"/>
              <a:t>”</a:t>
            </a:r>
            <a:endParaRPr lang="en-U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4737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CSU </a:t>
            </a:r>
            <a:r>
              <a:rPr lang="es-MX" dirty="0" err="1" smtClean="0"/>
              <a:t>Application</a:t>
            </a:r>
            <a:r>
              <a:rPr lang="es-MX" dirty="0" smtClean="0"/>
              <a:t> Cont. 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7562088" cy="5105400"/>
          </a:xfrm>
        </p:spPr>
        <p:txBody>
          <a:bodyPr>
            <a:normAutofit fontScale="92500" lnSpcReduction="20000"/>
          </a:bodyPr>
          <a:lstStyle/>
          <a:p>
            <a:endParaRPr lang="es-MX" dirty="0" smtClean="0"/>
          </a:p>
          <a:p>
            <a:r>
              <a:rPr lang="es-MX" dirty="0" err="1" smtClean="0"/>
              <a:t>Question</a:t>
            </a:r>
            <a:r>
              <a:rPr lang="es-MX" dirty="0" smtClean="0"/>
              <a:t> # 4- California </a:t>
            </a:r>
            <a:r>
              <a:rPr lang="es-MX" dirty="0" err="1" smtClean="0"/>
              <a:t>State</a:t>
            </a:r>
            <a:r>
              <a:rPr lang="es-MX" dirty="0" smtClean="0"/>
              <a:t> Residency</a:t>
            </a:r>
          </a:p>
          <a:p>
            <a:pPr lvl="1"/>
            <a:r>
              <a:rPr lang="es-MX" dirty="0" err="1" smtClean="0"/>
              <a:t>What</a:t>
            </a:r>
            <a:r>
              <a:rPr lang="es-MX" dirty="0" smtClean="0"/>
              <a:t> U.S. </a:t>
            </a:r>
            <a:r>
              <a:rPr lang="es-MX" dirty="0" err="1" smtClean="0"/>
              <a:t>State</a:t>
            </a:r>
            <a:r>
              <a:rPr lang="es-MX" dirty="0" smtClean="0"/>
              <a:t>/</a:t>
            </a:r>
            <a:r>
              <a:rPr lang="es-MX" dirty="0" err="1" smtClean="0"/>
              <a:t>Territory</a:t>
            </a:r>
            <a:r>
              <a:rPr lang="es-MX" dirty="0" smtClean="0"/>
              <a:t> do you </a:t>
            </a:r>
            <a:r>
              <a:rPr lang="es-MX" dirty="0" err="1" smtClean="0"/>
              <a:t>regard</a:t>
            </a:r>
            <a:r>
              <a:rPr lang="es-MX" dirty="0" smtClean="0"/>
              <a:t> as your </a:t>
            </a:r>
            <a:r>
              <a:rPr lang="es-MX" dirty="0" err="1" smtClean="0"/>
              <a:t>permenant</a:t>
            </a:r>
            <a:r>
              <a:rPr lang="es-MX" dirty="0" smtClean="0"/>
              <a:t> home? </a:t>
            </a:r>
          </a:p>
          <a:p>
            <a:pPr lvl="2"/>
            <a:r>
              <a:rPr lang="es-MX" sz="2800" b="1" dirty="0" err="1" smtClean="0"/>
              <a:t>The</a:t>
            </a:r>
            <a:r>
              <a:rPr lang="es-MX" sz="2800" b="1" dirty="0" smtClean="0"/>
              <a:t> </a:t>
            </a:r>
            <a:r>
              <a:rPr lang="es-MX" sz="2800" b="1" dirty="0" err="1" smtClean="0"/>
              <a:t>answer</a:t>
            </a:r>
            <a:r>
              <a:rPr lang="es-MX" sz="2800" b="1" dirty="0"/>
              <a:t> </a:t>
            </a:r>
            <a:r>
              <a:rPr lang="es-MX" sz="2800" b="1" dirty="0" err="1" smtClean="0"/>
              <a:t>should</a:t>
            </a:r>
            <a:r>
              <a:rPr lang="es-MX" sz="2800" b="1" dirty="0" smtClean="0"/>
              <a:t> be “</a:t>
            </a:r>
            <a:r>
              <a:rPr lang="es-MX" sz="2800" b="1" dirty="0" smtClean="0"/>
              <a:t>CALIFORNIA”. </a:t>
            </a:r>
            <a:endParaRPr lang="es-MX" sz="2800" b="1" dirty="0" smtClean="0"/>
          </a:p>
          <a:p>
            <a:r>
              <a:rPr lang="es-MX" dirty="0" smtClean="0"/>
              <a:t>Do you claim California Residency? </a:t>
            </a:r>
          </a:p>
          <a:p>
            <a:pPr lvl="1"/>
            <a:r>
              <a:rPr lang="es-MX" b="1" dirty="0" smtClean="0"/>
              <a:t>Answer: </a:t>
            </a:r>
            <a:r>
              <a:rPr lang="es-MX" b="1" dirty="0" smtClean="0"/>
              <a:t>YES. </a:t>
            </a:r>
            <a:r>
              <a:rPr lang="es-MX" b="1" dirty="0" err="1" smtClean="0"/>
              <a:t>The</a:t>
            </a:r>
            <a:r>
              <a:rPr lang="es-MX" b="1" dirty="0" smtClean="0"/>
              <a:t> </a:t>
            </a:r>
            <a:r>
              <a:rPr lang="es-MX" b="1" dirty="0" err="1" smtClean="0"/>
              <a:t>question</a:t>
            </a:r>
            <a:r>
              <a:rPr lang="es-MX" b="1" dirty="0" smtClean="0"/>
              <a:t> </a:t>
            </a:r>
            <a:r>
              <a:rPr lang="es-MX" b="1" dirty="0" err="1" smtClean="0"/>
              <a:t>is</a:t>
            </a:r>
            <a:r>
              <a:rPr lang="es-MX" b="1" dirty="0" smtClean="0"/>
              <a:t> </a:t>
            </a:r>
            <a:r>
              <a:rPr lang="es-MX" b="1" dirty="0" err="1" smtClean="0"/>
              <a:t>about</a:t>
            </a:r>
            <a:r>
              <a:rPr lang="es-MX" b="1" dirty="0" smtClean="0"/>
              <a:t> </a:t>
            </a:r>
            <a:r>
              <a:rPr lang="es-MX" b="1" dirty="0" err="1" smtClean="0"/>
              <a:t>where</a:t>
            </a:r>
            <a:r>
              <a:rPr lang="es-MX" b="1" dirty="0"/>
              <a:t> </a:t>
            </a:r>
            <a:r>
              <a:rPr lang="es-MX" b="1" dirty="0" err="1" smtClean="0"/>
              <a:t>you</a:t>
            </a:r>
            <a:r>
              <a:rPr lang="es-MX" b="1" dirty="0" smtClean="0"/>
              <a:t> </a:t>
            </a:r>
            <a:r>
              <a:rPr lang="es-MX" b="1" dirty="0" err="1" smtClean="0"/>
              <a:t>live</a:t>
            </a:r>
            <a:r>
              <a:rPr lang="es-MX" b="1" dirty="0" smtClean="0"/>
              <a:t>.</a:t>
            </a:r>
            <a:endParaRPr lang="es-MX" b="1" dirty="0" smtClean="0"/>
          </a:p>
          <a:p>
            <a:r>
              <a:rPr lang="es-MX" dirty="0" smtClean="0"/>
              <a:t>Have you lived in California continuously since birth?</a:t>
            </a:r>
          </a:p>
          <a:p>
            <a:pPr lvl="1"/>
            <a:r>
              <a:rPr lang="es-MX" b="1" dirty="0" err="1" smtClean="0"/>
              <a:t>Answer</a:t>
            </a:r>
            <a:r>
              <a:rPr lang="es-MX" b="1" dirty="0" smtClean="0"/>
              <a:t>: NO (Answer with complete details)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215310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	</a:t>
            </a:r>
            <a:r>
              <a:rPr lang="en-US" dirty="0" smtClean="0"/>
              <a:t>CSU Application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334000"/>
          </a:xfrm>
        </p:spPr>
        <p:txBody>
          <a:bodyPr>
            <a:noAutofit/>
          </a:bodyPr>
          <a:lstStyle/>
          <a:p>
            <a:pPr algn="just"/>
            <a:r>
              <a:rPr lang="en-US" sz="2600" dirty="0" smtClean="0"/>
              <a:t>Make </a:t>
            </a:r>
            <a:r>
              <a:rPr lang="en-US" sz="2600" dirty="0"/>
              <a:t>sure you have included all courses: past, present and future. </a:t>
            </a:r>
            <a:r>
              <a:rPr lang="en-US" sz="2600" dirty="0" smtClean="0"/>
              <a:t>All </a:t>
            </a:r>
            <a:r>
              <a:rPr lang="en-US" sz="2600" dirty="0"/>
              <a:t>together they should total the requirements for </a:t>
            </a:r>
            <a:r>
              <a:rPr lang="en-US" sz="2600" dirty="0" smtClean="0"/>
              <a:t>admission.</a:t>
            </a:r>
            <a:endParaRPr lang="en-US" sz="2600" i="1" dirty="0" smtClean="0"/>
          </a:p>
          <a:p>
            <a:pPr lvl="0" algn="just"/>
            <a:r>
              <a:rPr lang="en-US" sz="2600" dirty="0" smtClean="0"/>
              <a:t>When completing question #11 of the Admission</a:t>
            </a:r>
            <a:r>
              <a:rPr lang="en-US" sz="2600" dirty="0"/>
              <a:t>s</a:t>
            </a:r>
            <a:r>
              <a:rPr lang="en-US" sz="2600" dirty="0" smtClean="0"/>
              <a:t> application, also apply for EOP,  Educational Opportunity Program, when asked if you are interested in applying to EOP,  say </a:t>
            </a:r>
            <a:r>
              <a:rPr lang="en-US" sz="2600" b="1" dirty="0" smtClean="0"/>
              <a:t>“YES.” </a:t>
            </a:r>
          </a:p>
          <a:p>
            <a:pPr lvl="0" algn="just"/>
            <a:r>
              <a:rPr lang="en-US" sz="2600" dirty="0" smtClean="0"/>
              <a:t>At the end of the process you will see a link and be asked to complete the actual EOP application.  </a:t>
            </a:r>
          </a:p>
          <a:p>
            <a:pPr lvl="0"/>
            <a:endParaRPr 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val="242902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790688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Educational Opportunity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After you receive the Conformation Page, at the bottom of the page you will see a link taking you directly to Educational Opportunity Program link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/>
              <a:t>Click the link and fill out the entire </a:t>
            </a:r>
            <a:r>
              <a:rPr lang="en-US" dirty="0" smtClean="0"/>
              <a:t>application.</a:t>
            </a:r>
          </a:p>
          <a:p>
            <a:pPr lvl="0"/>
            <a:r>
              <a:rPr lang="en-US" dirty="0" smtClean="0"/>
              <a:t>If you </a:t>
            </a:r>
            <a:r>
              <a:rPr lang="en-US" dirty="0" smtClean="0"/>
              <a:t>qualify, </a:t>
            </a:r>
            <a:r>
              <a:rPr lang="en-US" dirty="0" smtClean="0"/>
              <a:t>you will be eligible to receive a grant and various services. </a:t>
            </a:r>
            <a:endParaRPr lang="en-US" dirty="0"/>
          </a:p>
          <a:p>
            <a:r>
              <a:rPr lang="en-US" dirty="0" smtClean="0"/>
              <a:t>It is a good idea to have the names and  e-mail addresses of the teachers or counselors that will recommend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93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 smtClean="0"/>
              <a:t>Educational</a:t>
            </a:r>
            <a:r>
              <a:rPr lang="es-MX" dirty="0" smtClean="0"/>
              <a:t> </a:t>
            </a:r>
            <a:r>
              <a:rPr lang="es-MX" dirty="0" err="1" smtClean="0"/>
              <a:t>Opportunity</a:t>
            </a:r>
            <a:r>
              <a:rPr lang="es-MX" dirty="0" smtClean="0"/>
              <a:t> </a:t>
            </a:r>
            <a:r>
              <a:rPr lang="es-MX" dirty="0" err="1" smtClean="0"/>
              <a:t>Program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Confirm that EOP received your application. </a:t>
            </a:r>
          </a:p>
          <a:p>
            <a:r>
              <a:rPr lang="es-MX" dirty="0" err="1" smtClean="0"/>
              <a:t>Statewide</a:t>
            </a:r>
            <a:r>
              <a:rPr lang="es-MX" dirty="0" smtClean="0"/>
              <a:t> </a:t>
            </a:r>
            <a:r>
              <a:rPr lang="es-MX" dirty="0" err="1" smtClean="0"/>
              <a:t>Info</a:t>
            </a:r>
            <a:r>
              <a:rPr lang="es-MX" dirty="0" smtClean="0"/>
              <a:t>: 1-800-468-6927</a:t>
            </a:r>
            <a:endParaRPr lang="es-MX" dirty="0"/>
          </a:p>
          <a:p>
            <a:r>
              <a:rPr lang="es-MX" dirty="0" smtClean="0"/>
              <a:t>For Fresno </a:t>
            </a:r>
            <a:r>
              <a:rPr lang="es-MX" dirty="0" err="1" smtClean="0"/>
              <a:t>State</a:t>
            </a:r>
            <a:r>
              <a:rPr lang="es-MX" dirty="0" smtClean="0"/>
              <a:t> </a:t>
            </a:r>
            <a:r>
              <a:rPr lang="es-MX" dirty="0" err="1" smtClean="0"/>
              <a:t>Applicants</a:t>
            </a:r>
            <a:r>
              <a:rPr lang="es-MX" dirty="0" smtClean="0"/>
              <a:t> ONLY:    (559) 278-6025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2792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CSU Application Fee Waiver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Apply for the Fee </a:t>
            </a:r>
            <a:r>
              <a:rPr lang="en-US" dirty="0" smtClean="0"/>
              <a:t>Waiver.</a:t>
            </a:r>
          </a:p>
          <a:p>
            <a:r>
              <a:rPr lang="en-US" dirty="0" smtClean="0"/>
              <a:t>Complete the worksheet to see if you qualify. </a:t>
            </a:r>
          </a:p>
          <a:p>
            <a:r>
              <a:rPr lang="en-US" dirty="0" smtClean="0"/>
              <a:t>If you qualify, Congratulations!</a:t>
            </a:r>
          </a:p>
          <a:p>
            <a:r>
              <a:rPr lang="en-US" dirty="0" smtClean="0"/>
              <a:t>If not do not qualify, pay the $55 application fee. </a:t>
            </a:r>
          </a:p>
          <a:p>
            <a:pPr lvl="0"/>
            <a:r>
              <a:rPr lang="en-US" dirty="0" smtClean="0"/>
              <a:t>Submit and keep a copy of the confirmation page. </a:t>
            </a:r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112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1793</TotalTime>
  <Words>1591</Words>
  <Application>Microsoft Office PowerPoint</Application>
  <PresentationFormat>On-screen Show (4:3)</PresentationFormat>
  <Paragraphs>195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Solstice</vt:lpstr>
      <vt:lpstr>CSU Application Process for AB540 Students 2015-2016</vt:lpstr>
      <vt:lpstr> Assembly Bill 540</vt:lpstr>
      <vt:lpstr>Assembly Bill 2000 </vt:lpstr>
      <vt:lpstr>  CSU Application</vt:lpstr>
      <vt:lpstr>CSU Application Cont. </vt:lpstr>
      <vt:lpstr> CSU Application Cont.</vt:lpstr>
      <vt:lpstr>Educational Opportunity Program</vt:lpstr>
      <vt:lpstr>Educational Opportunity Program</vt:lpstr>
      <vt:lpstr>CSU Application Fee Waiver</vt:lpstr>
      <vt:lpstr> Residency Requirements </vt:lpstr>
      <vt:lpstr>California Nonresident Tuition Exemption Request For Eligible California High School Graduates</vt:lpstr>
      <vt:lpstr>University Scholarships</vt:lpstr>
      <vt:lpstr>University Migrant Services</vt:lpstr>
      <vt:lpstr>Education and Leadership Foundation</vt:lpstr>
      <vt:lpstr>Teaching Fellows Foundation</vt:lpstr>
      <vt:lpstr> Private Scholarships</vt:lpstr>
      <vt:lpstr> Support Programs</vt:lpstr>
      <vt:lpstr>English Placement Test (EPT) &amp;  Entry Level Mathmatics (ELM)</vt:lpstr>
      <vt:lpstr> Early Start Program</vt:lpstr>
      <vt:lpstr>California Dream Act</vt:lpstr>
      <vt:lpstr>    California Dream Act cont. </vt:lpstr>
      <vt:lpstr>FAFSA </vt:lpstr>
      <vt:lpstr>  Intent to Enroll</vt:lpstr>
      <vt:lpstr>  Dog Days</vt:lpstr>
      <vt:lpstr> Fresno State Email</vt:lpstr>
      <vt:lpstr> Tuition Installment Plan</vt:lpstr>
      <vt:lpstr>Deferred Action for Childhood Arrivals (DACA)</vt:lpstr>
      <vt:lpstr>Deferred Action for Childhood Arrivals (DACA) Qualifications </vt:lpstr>
      <vt:lpstr>Deferred Action for Childhood Arrivals </vt:lpstr>
      <vt:lpstr>DACA APPLICATION PROCESS</vt:lpstr>
      <vt:lpstr>Steps to Follow for DACA</vt:lpstr>
      <vt:lpstr>DACA Evidence</vt:lpstr>
      <vt:lpstr>Deferred Action Help Center</vt:lpstr>
      <vt:lpstr>Closing Remarks</vt:lpstr>
    </vt:vector>
  </TitlesOfParts>
  <Company>California State University Fresno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CSU Application Process for AB540 Students</dc:title>
  <dc:creator>Raul Moreno</dc:creator>
  <cp:lastModifiedBy>Raul Moreno</cp:lastModifiedBy>
  <cp:revision>61</cp:revision>
  <cp:lastPrinted>2013-09-12T00:41:35Z</cp:lastPrinted>
  <dcterms:created xsi:type="dcterms:W3CDTF">2012-10-09T00:06:18Z</dcterms:created>
  <dcterms:modified xsi:type="dcterms:W3CDTF">2015-05-05T21:30:51Z</dcterms:modified>
</cp:coreProperties>
</file>