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8" r:id="rId3"/>
    <p:sldId id="259" r:id="rId4"/>
    <p:sldId id="284" r:id="rId5"/>
    <p:sldId id="260" r:id="rId6"/>
    <p:sldId id="261" r:id="rId7"/>
    <p:sldId id="272" r:id="rId8"/>
    <p:sldId id="274" r:id="rId9"/>
    <p:sldId id="275" r:id="rId10"/>
    <p:sldId id="276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29" autoAdjust="0"/>
  </p:normalViewPr>
  <p:slideViewPr>
    <p:cSldViewPr>
      <p:cViewPr varScale="1">
        <p:scale>
          <a:sx n="78" d="100"/>
          <a:sy n="78" d="100"/>
        </p:scale>
        <p:origin x="-27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21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F8409-5061-4B91-B18B-EA4B888556C5}" type="datetimeFigureOut">
              <a:rPr lang="es-MX" smtClean="0"/>
              <a:t>05/08/2014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7E85D-B537-4DF7-B931-460CF6BEB92F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577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AD9A194-A1A7-4260-BAF0-CE3C4F5C50CD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7CF9FD0-9935-4D5C-96DA-F80FDDCF15E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tion-leadership.org/" TargetMode="External"/><Relationship Id="rId2" Type="http://schemas.openxmlformats.org/officeDocument/2006/relationships/hyperlink" Target="mailto:info@education-leadership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cis.gov/childhoodarrivals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tion-leadership.org/" TargetMode="External"/><Relationship Id="rId2" Type="http://schemas.openxmlformats.org/officeDocument/2006/relationships/hyperlink" Target="mailto:Info@education-leadership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924800" cy="19530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1600" dirty="0" smtClean="0"/>
              <a:t>Prepared by </a:t>
            </a:r>
            <a:r>
              <a:rPr lang="en-US" sz="1600" dirty="0" err="1" smtClean="0"/>
              <a:t>Raúl</a:t>
            </a:r>
            <a:r>
              <a:rPr lang="en-US" sz="1600" dirty="0" smtClean="0"/>
              <a:t> Z. Moreno</a:t>
            </a:r>
          </a:p>
          <a:p>
            <a:pPr algn="ctr"/>
            <a:r>
              <a:rPr lang="en-US" sz="1600" b="1" dirty="0" smtClean="0"/>
              <a:t>4290 E. </a:t>
            </a:r>
            <a:r>
              <a:rPr lang="en-US" sz="1600" b="1" dirty="0" err="1" smtClean="0"/>
              <a:t>Ashlan</a:t>
            </a:r>
            <a:r>
              <a:rPr lang="en-US" sz="1600" b="1" dirty="0" smtClean="0"/>
              <a:t> Ave 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Fresno, CA </a:t>
            </a:r>
            <a:r>
              <a:rPr lang="en-US" sz="1600" b="1" dirty="0" smtClean="0"/>
              <a:t>93726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Phone </a:t>
            </a:r>
            <a:r>
              <a:rPr lang="en-US" sz="1600" b="1" dirty="0" smtClean="0"/>
              <a:t>(559) 291-5428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Email: </a:t>
            </a:r>
            <a:r>
              <a:rPr lang="en-US" sz="1600" b="1" dirty="0" smtClean="0">
                <a:hlinkClick r:id="rId2"/>
              </a:rPr>
              <a:t>info@education-leadership.org</a:t>
            </a:r>
            <a:r>
              <a:rPr lang="en-US" sz="1600" b="1" dirty="0" smtClean="0"/>
              <a:t> 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Website </a:t>
            </a:r>
            <a:r>
              <a:rPr lang="en-US" sz="1600" b="1" dirty="0" smtClean="0"/>
              <a:t>: </a:t>
            </a:r>
            <a:r>
              <a:rPr lang="en-US" sz="1600" b="1" dirty="0" smtClean="0">
                <a:hlinkClick r:id="rId3"/>
              </a:rPr>
              <a:t>www.education-leadership.org</a:t>
            </a:r>
            <a:r>
              <a:rPr lang="en-US" sz="1600" b="1" dirty="0" smtClean="0"/>
              <a:t> 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August 5, 2014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/>
              <a:t>Deferred Action for Childhood Arrivals</a:t>
            </a:r>
            <a:br>
              <a:rPr lang="en-US" sz="2800" dirty="0" smtClean="0"/>
            </a:br>
            <a:r>
              <a:rPr lang="en-US" sz="6700" dirty="0" smtClean="0"/>
              <a:t>DACA</a:t>
            </a:r>
            <a:endParaRPr lang="en-US" sz="67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90600" y="2286000"/>
            <a:ext cx="71628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Application </a:t>
            </a:r>
            <a:r>
              <a:rPr lang="en-US" dirty="0" smtClean="0"/>
              <a:t>Renewal Process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52800" y="3200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Revised</a:t>
            </a:r>
            <a:r>
              <a:rPr lang="es-MX" dirty="0" smtClean="0"/>
              <a:t>  </a:t>
            </a:r>
            <a:r>
              <a:rPr lang="es-MX" dirty="0" err="1" smtClean="0"/>
              <a:t>on</a:t>
            </a:r>
            <a:r>
              <a:rPr lang="es-MX" dirty="0" smtClean="0"/>
              <a:t> </a:t>
            </a:r>
            <a:r>
              <a:rPr lang="es-MX" dirty="0" err="1" smtClean="0"/>
              <a:t>August</a:t>
            </a:r>
            <a:r>
              <a:rPr lang="es-MX" dirty="0" smtClean="0"/>
              <a:t> 5, 2014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019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USCIS </a:t>
            </a:r>
          </a:p>
          <a:p>
            <a:pPr marL="0" indent="0" algn="ctr">
              <a:buNone/>
            </a:pPr>
            <a:r>
              <a:rPr lang="en-US" b="1" dirty="0" smtClean="0"/>
              <a:t>P.O. Box 20700</a:t>
            </a:r>
          </a:p>
          <a:p>
            <a:pPr marL="0" indent="0" algn="ctr">
              <a:buNone/>
            </a:pPr>
            <a:r>
              <a:rPr lang="en-US" b="1" dirty="0" smtClean="0"/>
              <a:t>Phoenix, AZ 85036-0700</a:t>
            </a:r>
          </a:p>
          <a:p>
            <a:pPr marL="0" indent="0" algn="ctr">
              <a:buNone/>
            </a:pP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b="1" dirty="0"/>
              <a:t>O</a:t>
            </a:r>
            <a:r>
              <a:rPr lang="en-US" b="1" dirty="0" smtClean="0"/>
              <a:t>btain mailing proof of certified mail.</a:t>
            </a: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Make check payable to:</a:t>
            </a:r>
          </a:p>
          <a:p>
            <a:pPr marL="0" indent="0" algn="ctr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USCIS </a:t>
            </a:r>
          </a:p>
          <a:p>
            <a:pPr marL="0" indent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may send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check: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$465 payable to USCIS, memo: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Deferred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Action</a:t>
            </a:r>
          </a:p>
          <a:p>
            <a:pPr marL="0" indent="0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MAILING INSTRUCTIONS</a:t>
            </a:r>
            <a:endParaRPr lang="en-US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5999"/>
            <a:ext cx="2054225" cy="154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324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MX" b="1" dirty="0"/>
              <a:t>Note</a:t>
            </a:r>
            <a:r>
              <a:rPr lang="es-MX" b="1" dirty="0" smtClean="0"/>
              <a:t>:</a:t>
            </a:r>
          </a:p>
          <a:p>
            <a:pPr marL="0" indent="0" algn="ctr">
              <a:buNone/>
            </a:pPr>
            <a:endParaRPr lang="es-MX" b="1" dirty="0" smtClean="0"/>
          </a:p>
          <a:p>
            <a:pPr algn="ctr"/>
            <a:r>
              <a:rPr lang="es-MX" sz="2000" b="1" dirty="0" err="1" smtClean="0"/>
              <a:t>Individuals</a:t>
            </a:r>
            <a:r>
              <a:rPr lang="es-MX" sz="2000" b="1" dirty="0" smtClean="0"/>
              <a:t> </a:t>
            </a:r>
            <a:r>
              <a:rPr lang="es-MX" sz="2000" b="1" dirty="0" smtClean="0"/>
              <a:t>requesting DACA </a:t>
            </a:r>
            <a:r>
              <a:rPr lang="es-MX" sz="2000" b="1" dirty="0" err="1" smtClean="0"/>
              <a:t>Renewal</a:t>
            </a:r>
            <a:r>
              <a:rPr lang="es-MX" sz="2000" b="1" dirty="0" smtClean="0"/>
              <a:t>  </a:t>
            </a:r>
            <a:r>
              <a:rPr lang="es-MX" sz="2000" b="1" dirty="0" err="1" smtClean="0"/>
              <a:t>will</a:t>
            </a:r>
            <a:r>
              <a:rPr lang="es-MX" sz="2000" b="1" dirty="0" smtClean="0"/>
              <a:t> </a:t>
            </a:r>
            <a:r>
              <a:rPr lang="es-MX" sz="2000" b="1" dirty="0" smtClean="0"/>
              <a:t>be </a:t>
            </a:r>
            <a:r>
              <a:rPr lang="es-MX" sz="2000" b="1" dirty="0" err="1" smtClean="0"/>
              <a:t>sent</a:t>
            </a:r>
            <a:r>
              <a:rPr lang="es-MX" sz="2000" b="1" dirty="0" smtClean="0"/>
              <a:t> a </a:t>
            </a:r>
            <a:r>
              <a:rPr lang="es-MX" sz="2000" b="1" dirty="0" err="1" smtClean="0"/>
              <a:t>notice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scheduling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them</a:t>
            </a:r>
            <a:r>
              <a:rPr lang="es-MX" sz="2000" b="1" dirty="0" smtClean="0"/>
              <a:t> to </a:t>
            </a:r>
            <a:r>
              <a:rPr lang="es-MX" sz="2000" b="1" dirty="0" err="1" smtClean="0"/>
              <a:t>appear</a:t>
            </a:r>
            <a:r>
              <a:rPr lang="es-MX" sz="2000" b="1" dirty="0" smtClean="0"/>
              <a:t> at </a:t>
            </a:r>
            <a:r>
              <a:rPr lang="es-MX" sz="2000" b="1" dirty="0" err="1" smtClean="0"/>
              <a:t>an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Application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Support</a:t>
            </a:r>
            <a:r>
              <a:rPr lang="es-MX" sz="2000" b="1" dirty="0" smtClean="0"/>
              <a:t> Center to </a:t>
            </a:r>
            <a:r>
              <a:rPr lang="es-MX" sz="2000" b="1" dirty="0" err="1" smtClean="0"/>
              <a:t>provide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fingerprints</a:t>
            </a:r>
            <a:r>
              <a:rPr lang="es-MX" sz="2000" b="1" dirty="0" smtClean="0"/>
              <a:t>, </a:t>
            </a:r>
            <a:r>
              <a:rPr lang="es-MX" sz="2000" b="1" dirty="0" err="1" smtClean="0"/>
              <a:t>photographs</a:t>
            </a:r>
            <a:r>
              <a:rPr lang="es-MX" sz="2000" b="1" dirty="0" smtClean="0"/>
              <a:t>, and </a:t>
            </a:r>
            <a:r>
              <a:rPr lang="es-MX" sz="2000" b="1" dirty="0" err="1" smtClean="0"/>
              <a:t>signatures</a:t>
            </a:r>
            <a:r>
              <a:rPr lang="es-MX" sz="2000" b="1" dirty="0" smtClean="0"/>
              <a:t> (</a:t>
            </a:r>
            <a:r>
              <a:rPr lang="es-MX" sz="2000" b="1" dirty="0" err="1" smtClean="0"/>
              <a:t>biometrics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Collection</a:t>
            </a:r>
            <a:r>
              <a:rPr lang="es-MX" sz="2000" b="1" dirty="0" smtClean="0"/>
              <a:t> ).  </a:t>
            </a:r>
            <a:r>
              <a:rPr lang="es-MX" sz="2000" b="1" dirty="0" err="1"/>
              <a:t>F</a:t>
            </a:r>
            <a:r>
              <a:rPr lang="es-MX" sz="2000" b="1" dirty="0" err="1" smtClean="0"/>
              <a:t>ailure</a:t>
            </a:r>
            <a:r>
              <a:rPr lang="es-MX" sz="2000" b="1" dirty="0" smtClean="0"/>
              <a:t> to </a:t>
            </a:r>
            <a:r>
              <a:rPr lang="es-MX" sz="2000" b="1" dirty="0" err="1" smtClean="0"/>
              <a:t>comply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with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this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notice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may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result</a:t>
            </a:r>
            <a:r>
              <a:rPr lang="es-MX" sz="2000" b="1" dirty="0" smtClean="0"/>
              <a:t> in </a:t>
            </a:r>
            <a:r>
              <a:rPr lang="es-MX" sz="2000" b="1" dirty="0" err="1" smtClean="0"/>
              <a:t>denial</a:t>
            </a:r>
            <a:r>
              <a:rPr lang="es-MX" sz="2000" b="1" dirty="0" smtClean="0"/>
              <a:t> of </a:t>
            </a:r>
            <a:r>
              <a:rPr lang="es-MX" sz="2000" b="1" dirty="0" err="1" smtClean="0"/>
              <a:t>your</a:t>
            </a:r>
            <a:r>
              <a:rPr lang="es-MX" sz="2000" b="1" dirty="0" smtClean="0"/>
              <a:t> </a:t>
            </a:r>
            <a:r>
              <a:rPr lang="es-MX" sz="2000" b="1" dirty="0" err="1" smtClean="0"/>
              <a:t>application</a:t>
            </a:r>
            <a:r>
              <a:rPr lang="es-MX" sz="2000" b="1" dirty="0" smtClean="0"/>
              <a:t>. </a:t>
            </a:r>
            <a:endParaRPr lang="es-MX" sz="2000" b="1" dirty="0" smtClean="0"/>
          </a:p>
          <a:p>
            <a:pPr marL="0" indent="0" algn="ctr">
              <a:buNone/>
            </a:pPr>
            <a:endParaRPr lang="en-US" sz="2000" b="1" dirty="0"/>
          </a:p>
          <a:p>
            <a:r>
              <a:rPr lang="en-US" sz="2000" b="1" dirty="0" smtClean="0"/>
              <a:t>Do not forget to sign your application.</a:t>
            </a:r>
            <a:endParaRPr lang="es-MX" sz="2000" b="1" dirty="0" smtClean="0"/>
          </a:p>
          <a:p>
            <a:pPr marL="0" indent="0" algn="ctr">
              <a:buNone/>
            </a:pPr>
            <a:endParaRPr lang="es-MX" sz="8000" b="1" dirty="0"/>
          </a:p>
          <a:p>
            <a:pPr marL="0" indent="0" algn="ctr">
              <a:buNone/>
            </a:pPr>
            <a:r>
              <a:rPr lang="es-MX" sz="8000" b="1" dirty="0" smtClean="0"/>
              <a:t>GOOD LUCK!</a:t>
            </a:r>
            <a:endParaRPr lang="es-MX" sz="8000" b="1" dirty="0"/>
          </a:p>
        </p:txBody>
      </p:sp>
    </p:spTree>
    <p:extLst>
      <p:ext uri="{BB962C8B-B14F-4D97-AF65-F5344CB8AC3E}">
        <p14:creationId xmlns:p14="http://schemas.microsoft.com/office/powerpoint/2010/main" val="202337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 smtClean="0"/>
              <a:t>It is…</a:t>
            </a:r>
          </a:p>
          <a:p>
            <a:r>
              <a:rPr lang="en-US" dirty="0" smtClean="0"/>
              <a:t>Deferred Action</a:t>
            </a:r>
          </a:p>
          <a:p>
            <a:r>
              <a:rPr lang="en-US" dirty="0" smtClean="0"/>
              <a:t>Temporary relief</a:t>
            </a:r>
          </a:p>
          <a:p>
            <a:r>
              <a:rPr lang="en-US" dirty="0" smtClean="0"/>
              <a:t>Two-year relief (renewable)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3500" b="1" dirty="0" smtClean="0"/>
              <a:t>It is not…</a:t>
            </a:r>
          </a:p>
          <a:p>
            <a:r>
              <a:rPr lang="en-US" dirty="0" smtClean="0"/>
              <a:t>A legalization program</a:t>
            </a:r>
          </a:p>
          <a:p>
            <a:r>
              <a:rPr lang="en-US" dirty="0" smtClean="0"/>
              <a:t>A path to citizenship</a:t>
            </a:r>
          </a:p>
          <a:p>
            <a:r>
              <a:rPr lang="en-US" dirty="0" smtClean="0"/>
              <a:t>Permanent residency</a:t>
            </a:r>
          </a:p>
          <a:p>
            <a:r>
              <a:rPr lang="en-US" dirty="0" smtClean="0"/>
              <a:t>The Dream Act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/>
              <a:t>DACA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57862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891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Granted an Employment Authorization through Deferred Action for Childhood Arrivals.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QUALIFICATIONS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4922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DACA application renewals must be submitted approximately 120 days (4 Months) prior to the expiration date stated in the employment authorization</a:t>
            </a:r>
            <a:endParaRPr lang="es-MX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WHEN TO APPLY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1260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We recommend </a:t>
            </a:r>
            <a:r>
              <a:rPr lang="en-US" b="1" dirty="0" smtClean="0"/>
              <a:t>extreme </a:t>
            </a:r>
            <a:r>
              <a:rPr lang="en-US" b="1" dirty="0"/>
              <a:t>c</a:t>
            </a:r>
            <a:r>
              <a:rPr lang="en-US" b="1" dirty="0" smtClean="0"/>
              <a:t>aution </a:t>
            </a:r>
            <a:r>
              <a:rPr lang="en-US" b="1" dirty="0"/>
              <a:t>about the </a:t>
            </a:r>
            <a:r>
              <a:rPr lang="en-US" b="1" dirty="0" smtClean="0"/>
              <a:t>application Process.</a:t>
            </a:r>
            <a:endParaRPr lang="en-US" dirty="0"/>
          </a:p>
          <a:p>
            <a:r>
              <a:rPr lang="en-US" dirty="0" smtClean="0"/>
              <a:t>You must </a:t>
            </a:r>
            <a:r>
              <a:rPr lang="en-US" dirty="0" smtClean="0"/>
              <a:t>follow the instructions completely.</a:t>
            </a:r>
            <a:endParaRPr lang="en-US" dirty="0" smtClean="0"/>
          </a:p>
          <a:p>
            <a:r>
              <a:rPr lang="en-US" dirty="0" smtClean="0"/>
              <a:t>The information you provide may be used by DHS at their discretion.</a:t>
            </a:r>
          </a:p>
          <a:p>
            <a:r>
              <a:rPr lang="en-US" dirty="0" smtClean="0"/>
              <a:t>You cannot travel outside of the US under deferred action (travel applications have a different process).</a:t>
            </a:r>
          </a:p>
          <a:p>
            <a:r>
              <a:rPr lang="en-US" dirty="0" smtClean="0"/>
              <a:t>If you have a criminal record of any kind you must seek legal counsel. </a:t>
            </a:r>
          </a:p>
          <a:p>
            <a:r>
              <a:rPr lang="en-US" dirty="0" smtClean="0"/>
              <a:t>There are no fee waivers .</a:t>
            </a:r>
          </a:p>
          <a:p>
            <a:r>
              <a:rPr lang="en-US" dirty="0" smtClean="0"/>
              <a:t>Do it right. There is no appeal process.</a:t>
            </a:r>
          </a:p>
          <a:p>
            <a:r>
              <a:rPr lang="en-US" dirty="0" smtClean="0"/>
              <a:t>You need a lawyer ONLY IF you have a criminal history. PREVENT FRAUD!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534400" cy="1200912"/>
          </a:xfrm>
        </p:spPr>
        <p:txBody>
          <a:bodyPr/>
          <a:lstStyle/>
          <a:p>
            <a:pPr algn="ctr"/>
            <a:r>
              <a:rPr lang="en-US" b="1" dirty="0" smtClean="0"/>
              <a:t>CAUTION!</a:t>
            </a:r>
            <a:endParaRPr lang="en-US" b="1" dirty="0"/>
          </a:p>
        </p:txBody>
      </p:sp>
      <p:pic>
        <p:nvPicPr>
          <p:cNvPr id="1026" name="Picture 2" descr="C:\Users\Raulm\Desktop\600px-Caution_sign_used_on_roads_pn_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805" y="304800"/>
            <a:ext cx="1468754" cy="122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7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The following are the forms and evidence that need to be completed and submitted: </a:t>
            </a:r>
          </a:p>
          <a:p>
            <a:r>
              <a:rPr lang="en-US" dirty="0"/>
              <a:t>G-1145- Notification of Application/Petition Acceptance</a:t>
            </a:r>
          </a:p>
          <a:p>
            <a:r>
              <a:rPr lang="en-US" dirty="0" smtClean="0"/>
              <a:t>I-821 D – Consideration of Deferred Action for Childhood Arrivals </a:t>
            </a:r>
          </a:p>
          <a:p>
            <a:r>
              <a:rPr lang="en-US" dirty="0" smtClean="0"/>
              <a:t>I-765- Application for Employment Authorization</a:t>
            </a:r>
          </a:p>
          <a:p>
            <a:r>
              <a:rPr lang="en-US" dirty="0" smtClean="0"/>
              <a:t>I-765 WS – Worksheet Establishing Your Economic Need for </a:t>
            </a:r>
            <a:r>
              <a:rPr lang="en-US" dirty="0" smtClean="0"/>
              <a:t>Employment</a:t>
            </a:r>
          </a:p>
          <a:p>
            <a:r>
              <a:rPr lang="en-US" dirty="0" smtClean="0"/>
              <a:t>Two Passports photos </a:t>
            </a:r>
          </a:p>
          <a:p>
            <a:r>
              <a:rPr lang="en-US" dirty="0" smtClean="0"/>
              <a:t>Payment Fee ($465)</a:t>
            </a:r>
          </a:p>
          <a:p>
            <a:r>
              <a:rPr lang="en-US" dirty="0" smtClean="0"/>
              <a:t>Copy of the Employment Authorization Card (front and back)</a:t>
            </a:r>
          </a:p>
          <a:p>
            <a:r>
              <a:rPr lang="en-US" dirty="0" smtClean="0"/>
              <a:t>Copy of DACA approval letter. (Optional)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APPLICATION PROCESS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615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379" y="1740040"/>
            <a:ext cx="1366747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1. Analyze </a:t>
            </a:r>
            <a:r>
              <a:rPr lang="en-US" dirty="0"/>
              <a:t>the </a:t>
            </a:r>
            <a:r>
              <a:rPr lang="en-US" dirty="0" smtClean="0"/>
              <a:t>application.  Find the application at </a:t>
            </a:r>
            <a:r>
              <a:rPr lang="en-US" dirty="0" smtClean="0">
                <a:hlinkClick r:id="rId3"/>
              </a:rPr>
              <a:t>www.uscis.gov/childhoodarrivals</a:t>
            </a:r>
            <a:r>
              <a:rPr lang="en-US" dirty="0" smtClean="0"/>
              <a:t> 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2. Read </a:t>
            </a:r>
            <a:r>
              <a:rPr lang="en-US" dirty="0"/>
              <a:t>and understand all the </a:t>
            </a:r>
            <a:r>
              <a:rPr lang="en-US" dirty="0" smtClean="0"/>
              <a:t>instructions.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3. Gather </a:t>
            </a:r>
            <a:r>
              <a:rPr lang="en-US" dirty="0"/>
              <a:t>pertinent </a:t>
            </a:r>
            <a:r>
              <a:rPr lang="en-US" dirty="0" smtClean="0"/>
              <a:t>documentation.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4. Organize </a:t>
            </a:r>
            <a:r>
              <a:rPr lang="en-US" dirty="0"/>
              <a:t>your application </a:t>
            </a:r>
            <a:r>
              <a:rPr lang="en-US" dirty="0" smtClean="0"/>
              <a:t>packet.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5. Seek </a:t>
            </a:r>
            <a:r>
              <a:rPr lang="en-US" dirty="0" smtClean="0"/>
              <a:t>help from accredited organizations, </a:t>
            </a:r>
            <a:r>
              <a:rPr lang="en-US" dirty="0"/>
              <a:t>if </a:t>
            </a:r>
            <a:r>
              <a:rPr lang="en-US" dirty="0" smtClean="0"/>
              <a:t>necessary.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6. Mail </a:t>
            </a:r>
            <a:r>
              <a:rPr lang="en-US" dirty="0"/>
              <a:t>your application packet with all items on the check list and application </a:t>
            </a:r>
            <a:r>
              <a:rPr lang="en-US" dirty="0" smtClean="0"/>
              <a:t>fee.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STEPS TO FOLLOW</a:t>
            </a: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710" y="5188192"/>
            <a:ext cx="1125416" cy="136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534" y="5097864"/>
            <a:ext cx="2057400" cy="1548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059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400" dirty="0" smtClean="0"/>
              <a:t>Applications</a:t>
            </a:r>
            <a:endParaRPr lang="en-US" sz="4400" dirty="0" smtClean="0"/>
          </a:p>
          <a:p>
            <a:r>
              <a:rPr lang="en-US" sz="4400" dirty="0" smtClean="0"/>
              <a:t>Pertinent Documentation</a:t>
            </a:r>
          </a:p>
          <a:p>
            <a:r>
              <a:rPr lang="en-US" sz="4400" dirty="0" smtClean="0"/>
              <a:t>Two Passport Photos</a:t>
            </a:r>
            <a:endParaRPr lang="en-US" sz="4400" dirty="0" smtClean="0"/>
          </a:p>
          <a:p>
            <a:r>
              <a:rPr lang="en-US" sz="4400" dirty="0" smtClean="0"/>
              <a:t>Copy of Employment Authorization Card </a:t>
            </a:r>
          </a:p>
          <a:p>
            <a:r>
              <a:rPr lang="en-US" sz="4400" dirty="0" smtClean="0"/>
              <a:t>Copy of DACA Approval Letter</a:t>
            </a:r>
          </a:p>
          <a:p>
            <a:r>
              <a:rPr lang="en-US" sz="4400" dirty="0" smtClean="0"/>
              <a:t>Payment Fee</a:t>
            </a:r>
            <a:endParaRPr lang="en-US" sz="4400" dirty="0" smtClean="0"/>
          </a:p>
          <a:p>
            <a:r>
              <a:rPr lang="en-US" sz="4400" dirty="0" smtClean="0"/>
              <a:t>Keep Copies! 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ORGANIZE! 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05000"/>
            <a:ext cx="2498387" cy="166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1844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800" b="1" dirty="0" smtClean="0"/>
              <a:t>Education and Leadership Foundation</a:t>
            </a:r>
          </a:p>
          <a:p>
            <a:pPr marL="0" indent="0" algn="ctr">
              <a:buNone/>
            </a:pPr>
            <a:r>
              <a:rPr lang="en-US" sz="4800" dirty="0" smtClean="0"/>
              <a:t>4290 E. </a:t>
            </a:r>
            <a:r>
              <a:rPr lang="en-US" sz="4800" dirty="0" err="1" smtClean="0"/>
              <a:t>Ashlan</a:t>
            </a:r>
            <a:r>
              <a:rPr lang="en-US" sz="4800" dirty="0" smtClean="0"/>
              <a:t> Ave </a:t>
            </a:r>
          </a:p>
          <a:p>
            <a:pPr marL="0" indent="0" algn="ctr">
              <a:buNone/>
            </a:pPr>
            <a:r>
              <a:rPr lang="en-US" sz="4800" dirty="0" smtClean="0"/>
              <a:t>Fresno CA 93726</a:t>
            </a:r>
          </a:p>
          <a:p>
            <a:pPr marL="0" indent="0" algn="ctr">
              <a:buNone/>
            </a:pPr>
            <a:r>
              <a:rPr lang="en-US" sz="4800" dirty="0" smtClean="0"/>
              <a:t>Phone: (559) 291-5428 </a:t>
            </a:r>
          </a:p>
          <a:p>
            <a:pPr marL="0" indent="0" algn="ctr">
              <a:buNone/>
            </a:pPr>
            <a:r>
              <a:rPr lang="en-US" sz="4800" dirty="0" smtClean="0">
                <a:hlinkClick r:id="rId2"/>
              </a:rPr>
              <a:t>Info@education-leadership.org</a:t>
            </a: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smtClean="0">
                <a:hlinkClick r:id="rId3"/>
              </a:rPr>
              <a:t>www.education-leadership.org</a:t>
            </a:r>
            <a:endParaRPr lang="en-US" sz="4800" dirty="0" smtClean="0"/>
          </a:p>
          <a:p>
            <a:pPr marL="0" indent="0">
              <a:buNone/>
            </a:pPr>
            <a:endParaRPr lang="en-US" sz="4800" dirty="0" smtClean="0"/>
          </a:p>
          <a:p>
            <a:pPr marL="0" indent="0">
              <a:buNone/>
            </a:pP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Contact Us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542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675</TotalTime>
  <Words>488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Paper</vt:lpstr>
      <vt:lpstr>Deferred Action for Childhood Arrivals DACA</vt:lpstr>
      <vt:lpstr>DACA</vt:lpstr>
      <vt:lpstr>QUALIFICATIONS</vt:lpstr>
      <vt:lpstr>WHEN TO APPLY</vt:lpstr>
      <vt:lpstr>CAUTION!</vt:lpstr>
      <vt:lpstr>APPLICATION PROCESS</vt:lpstr>
      <vt:lpstr>STEPS TO FOLLOW</vt:lpstr>
      <vt:lpstr>ORGANIZE! </vt:lpstr>
      <vt:lpstr>Contact Us </vt:lpstr>
      <vt:lpstr>MAILING INSTRUCTIONS</vt:lpstr>
      <vt:lpstr>PowerPoint Presentation</vt:lpstr>
    </vt:vector>
  </TitlesOfParts>
  <Company>California State University Fresno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DACA</dc:title>
  <dc:creator>Raul Moreno</dc:creator>
  <cp:lastModifiedBy>Raul Moreno</cp:lastModifiedBy>
  <cp:revision>45</cp:revision>
  <dcterms:created xsi:type="dcterms:W3CDTF">2012-08-20T16:54:05Z</dcterms:created>
  <dcterms:modified xsi:type="dcterms:W3CDTF">2014-08-05T17:23:34Z</dcterms:modified>
</cp:coreProperties>
</file>