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3"/>
  </p:notesMasterIdLst>
  <p:handoutMasterIdLst>
    <p:handoutMasterId r:id="rId24"/>
  </p:handoutMasterIdLst>
  <p:sldIdLst>
    <p:sldId id="256" r:id="rId3"/>
    <p:sldId id="257" r:id="rId4"/>
    <p:sldId id="266" r:id="rId5"/>
    <p:sldId id="267" r:id="rId6"/>
    <p:sldId id="258" r:id="rId7"/>
    <p:sldId id="259" r:id="rId8"/>
    <p:sldId id="261" r:id="rId9"/>
    <p:sldId id="268" r:id="rId10"/>
    <p:sldId id="269" r:id="rId11"/>
    <p:sldId id="277" r:id="rId12"/>
    <p:sldId id="275" r:id="rId13"/>
    <p:sldId id="263" r:id="rId14"/>
    <p:sldId id="262" r:id="rId15"/>
    <p:sldId id="276" r:id="rId16"/>
    <p:sldId id="264" r:id="rId17"/>
    <p:sldId id="270" r:id="rId18"/>
    <p:sldId id="272" r:id="rId19"/>
    <p:sldId id="273" r:id="rId20"/>
    <p:sldId id="274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6FA7"/>
    <a:srgbClr val="2B6FA5"/>
    <a:srgbClr val="2D6FA3"/>
    <a:srgbClr val="3073A5"/>
    <a:srgbClr val="3174A6"/>
    <a:srgbClr val="2C74A6"/>
    <a:srgbClr val="2C72A6"/>
    <a:srgbClr val="317AB0"/>
    <a:srgbClr val="2C75AA"/>
    <a:srgbClr val="2C72A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85500" autoAdjust="0"/>
  </p:normalViewPr>
  <p:slideViewPr>
    <p:cSldViewPr>
      <p:cViewPr varScale="1">
        <p:scale>
          <a:sx n="67" d="100"/>
          <a:sy n="67" d="100"/>
        </p:scale>
        <p:origin x="-125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3" d="100"/>
          <a:sy n="103" d="100"/>
        </p:scale>
        <p:origin x="-4432" y="-12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5811AE-FA12-D44B-BD11-EFBAF0AA83AE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E5C63-3C5C-8640-866B-3214C5CCEF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3878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98DC5B-9267-429A-854D-6DE55F7C2184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BB67CE-21F5-432D-9FED-D2DD7C89A7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533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</a:t>
            </a:r>
            <a:r>
              <a:rPr lang="en-US" baseline="0" dirty="0" smtClean="0"/>
              <a:t>PowerPoint template is designed to assist you in creating your own university-branded presentation.</a:t>
            </a:r>
          </a:p>
          <a:p>
            <a:r>
              <a:rPr lang="en-US" baseline="0" dirty="0" smtClean="0"/>
              <a:t>You may alter the text boxes or graphic elements in the template to accommodate your content. Please do not alter the background image.</a:t>
            </a:r>
          </a:p>
          <a:p>
            <a:r>
              <a:rPr lang="en-US" baseline="0" dirty="0" smtClean="0"/>
              <a:t>If you need assistance with this template, please contact the Office of University Communications at 559.278.8595.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</a:t>
            </a:r>
            <a:r>
              <a:rPr lang="en-US" baseline="0" dirty="0" smtClean="0"/>
              <a:t>PowerPoint template is designed to assist you in creating your own university-branded presentation.</a:t>
            </a:r>
          </a:p>
          <a:p>
            <a:r>
              <a:rPr lang="en-US" baseline="0" dirty="0" smtClean="0"/>
              <a:t>You may alter the text boxes or graphic elements in the template to accommodate your content. Please do not alter the background image.</a:t>
            </a:r>
          </a:p>
          <a:p>
            <a:r>
              <a:rPr lang="en-US" baseline="0" dirty="0" smtClean="0"/>
              <a:t>If you need assistance with this template, please contact the Office of University Communications at 559.278.8595.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</a:t>
            </a:r>
            <a:r>
              <a:rPr lang="en-US" baseline="0" dirty="0" smtClean="0"/>
              <a:t>PowerPoint template is designed to assist you in creating your own university-branded presentation.</a:t>
            </a:r>
          </a:p>
          <a:p>
            <a:r>
              <a:rPr lang="en-US" baseline="0" dirty="0" smtClean="0"/>
              <a:t>You may alter the text boxes or graphic elements in the template to accommodate your content. Please do not alter the background image.</a:t>
            </a:r>
          </a:p>
          <a:p>
            <a:r>
              <a:rPr lang="en-US" baseline="0" dirty="0" smtClean="0"/>
              <a:t>If you need assistance with this template, please contact the Office of University Communications at 559.278.8595.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</a:t>
            </a:r>
            <a:r>
              <a:rPr lang="en-US" baseline="0" dirty="0" smtClean="0"/>
              <a:t>PowerPoint template is designed to assist you in creating your own university-branded presentation.</a:t>
            </a:r>
          </a:p>
          <a:p>
            <a:r>
              <a:rPr lang="en-US" baseline="0" dirty="0" smtClean="0"/>
              <a:t>You may alter the text boxes or graphic elements in the template to accommodate your content. Please do not alter the background image.</a:t>
            </a:r>
          </a:p>
          <a:p>
            <a:r>
              <a:rPr lang="en-US" baseline="0" dirty="0" smtClean="0"/>
              <a:t>If you need assistance with this template, please contact the Office of University Communications at 559.278.8595.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</a:t>
            </a:r>
            <a:r>
              <a:rPr lang="en-US" baseline="0" dirty="0" smtClean="0"/>
              <a:t>PowerPoint template is designed to assist you in creating your own university-branded presentation.</a:t>
            </a:r>
          </a:p>
          <a:p>
            <a:r>
              <a:rPr lang="en-US" baseline="0" dirty="0" smtClean="0"/>
              <a:t>You may alter the text boxes or graphic elements in the template to accommodate your content. Please do not alter the background image.</a:t>
            </a:r>
          </a:p>
          <a:p>
            <a:r>
              <a:rPr lang="en-US" baseline="0" dirty="0" smtClean="0"/>
              <a:t>If you need assistance with this template, please contact the Office of University Communications at 559.278.8595.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</a:t>
            </a:r>
            <a:r>
              <a:rPr lang="en-US" baseline="0" dirty="0" smtClean="0"/>
              <a:t>PowerPoint template is designed to assist you in creating your own university-branded presentation.</a:t>
            </a:r>
          </a:p>
          <a:p>
            <a:r>
              <a:rPr lang="en-US" baseline="0" dirty="0" smtClean="0"/>
              <a:t>You may alter the text boxes or graphic elements in the template to accommodate your content. Please do not alter the background image.</a:t>
            </a:r>
          </a:p>
          <a:p>
            <a:r>
              <a:rPr lang="en-US" baseline="0" dirty="0" smtClean="0"/>
              <a:t>If you need assistance with this template, please contact the Office of University Communications at 559.278.8595.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</a:t>
            </a:r>
            <a:r>
              <a:rPr lang="en-US" baseline="0" dirty="0" smtClean="0"/>
              <a:t>PowerPoint template is designed to assist you in creating your own university-branded presentation.</a:t>
            </a:r>
          </a:p>
          <a:p>
            <a:r>
              <a:rPr lang="en-US" baseline="0" dirty="0" smtClean="0"/>
              <a:t>You may alter the text boxes or graphic elements in the template to accommodate your content. Please do not alter the background image.</a:t>
            </a:r>
          </a:p>
          <a:p>
            <a:r>
              <a:rPr lang="en-US" baseline="0" dirty="0" smtClean="0"/>
              <a:t>If you need assistance with this template, please contact the Office of University Communications at 559.278.8595.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</a:t>
            </a:r>
            <a:r>
              <a:rPr lang="en-US" baseline="0" dirty="0" smtClean="0"/>
              <a:t>PowerPoint template is designed to assist you in creating your own university-branded presentation.</a:t>
            </a:r>
          </a:p>
          <a:p>
            <a:r>
              <a:rPr lang="en-US" baseline="0" dirty="0" smtClean="0"/>
              <a:t>You may alter the text boxes or graphic elements in the template to accommodate your content. Please do not alter the background image.</a:t>
            </a:r>
          </a:p>
          <a:p>
            <a:r>
              <a:rPr lang="en-US" baseline="0" dirty="0" smtClean="0"/>
              <a:t>If you need assistance with this template, please contact the Office of University Communications at 559.278.8595.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</a:t>
            </a:r>
            <a:r>
              <a:rPr lang="en-US" baseline="0" dirty="0" smtClean="0"/>
              <a:t>PowerPoint template is designed to assist you in creating your own university-branded presentation.</a:t>
            </a:r>
          </a:p>
          <a:p>
            <a:r>
              <a:rPr lang="en-US" baseline="0" dirty="0" smtClean="0"/>
              <a:t>You may alter the text boxes or graphic elements in the template to accommodate your content. Please do not alter the background image.</a:t>
            </a:r>
          </a:p>
          <a:p>
            <a:r>
              <a:rPr lang="en-US" baseline="0" dirty="0" smtClean="0"/>
              <a:t>If you need assistance with this template, please contact the Office of University Communications at 559.278.8595.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</a:t>
            </a:r>
            <a:r>
              <a:rPr lang="en-US" baseline="0" dirty="0" smtClean="0"/>
              <a:t>PowerPoint template is designed to assist you in creating your own university-branded presentation.</a:t>
            </a:r>
          </a:p>
          <a:p>
            <a:r>
              <a:rPr lang="en-US" baseline="0" dirty="0" smtClean="0"/>
              <a:t>You may alter the text boxes or graphic elements in the template to accommodate your content. Please do not alter the background image.</a:t>
            </a:r>
          </a:p>
          <a:p>
            <a:r>
              <a:rPr lang="en-US" baseline="0" dirty="0" smtClean="0"/>
              <a:t>If you need assistance with this template, please contact the Office of University Communications at 559.278.8595.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</a:t>
            </a:r>
            <a:r>
              <a:rPr lang="en-US" baseline="0" dirty="0" smtClean="0"/>
              <a:t>PowerPoint template is designed to assist you in creating your own university-branded presentation.</a:t>
            </a:r>
          </a:p>
          <a:p>
            <a:r>
              <a:rPr lang="en-US" baseline="0" dirty="0" smtClean="0"/>
              <a:t>You may alter the text boxes or graphic elements in the template to accommodate your content. Please do not alter the background image.</a:t>
            </a:r>
          </a:p>
          <a:p>
            <a:r>
              <a:rPr lang="en-US" baseline="0" dirty="0" smtClean="0"/>
              <a:t>If you need assistance with this template, please contact the Office of University Communications at 559.278.8595.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</a:t>
            </a:r>
            <a:r>
              <a:rPr lang="en-US" baseline="0" dirty="0" smtClean="0"/>
              <a:t>PowerPoint template is designed to assist you in creating your own university-branded presentation.</a:t>
            </a:r>
          </a:p>
          <a:p>
            <a:r>
              <a:rPr lang="en-US" baseline="0" dirty="0" smtClean="0"/>
              <a:t>You may alter the text boxes or graphic elements in the template to accommodate your content. Please do not alter the background image.</a:t>
            </a:r>
          </a:p>
          <a:p>
            <a:r>
              <a:rPr lang="en-US" baseline="0" dirty="0" smtClean="0"/>
              <a:t>If you need assistance with this template, please contact the Office of University Communications at 559.278.8595.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</a:t>
            </a:r>
            <a:r>
              <a:rPr lang="en-US" baseline="0" dirty="0" smtClean="0"/>
              <a:t>PowerPoint template is designed to assist you in creating your own university-branded presentation.</a:t>
            </a:r>
          </a:p>
          <a:p>
            <a:r>
              <a:rPr lang="en-US" baseline="0" dirty="0" smtClean="0"/>
              <a:t>You may alter the text boxes or graphic elements in the template to accommodate your content. Please do not alter the background image.</a:t>
            </a:r>
          </a:p>
          <a:p>
            <a:r>
              <a:rPr lang="en-US" baseline="0" dirty="0" smtClean="0"/>
              <a:t>If you need assistance with this template, please contact the Office of University Communications at 559.278.8595.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</a:t>
            </a:r>
            <a:r>
              <a:rPr lang="en-US" baseline="0" dirty="0" smtClean="0"/>
              <a:t>PowerPoint template is designed to assist you in creating your own university-branded presentation.</a:t>
            </a:r>
          </a:p>
          <a:p>
            <a:r>
              <a:rPr lang="en-US" baseline="0" dirty="0" smtClean="0"/>
              <a:t>You may alter the text boxes or graphic elements in the template to accommodate your content. Please do not alter the background image.</a:t>
            </a:r>
          </a:p>
          <a:p>
            <a:r>
              <a:rPr lang="en-US" baseline="0" dirty="0" smtClean="0"/>
              <a:t>If you need assistance with this template, please contact the Office of University Communications at 559.278.8595.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</a:t>
            </a:r>
            <a:r>
              <a:rPr lang="en-US" baseline="0" dirty="0" smtClean="0"/>
              <a:t>PowerPoint template is designed to assist you in creating your own university-branded presentation.</a:t>
            </a:r>
          </a:p>
          <a:p>
            <a:r>
              <a:rPr lang="en-US" baseline="0" dirty="0" smtClean="0"/>
              <a:t>You may alter the text boxes or graphic elements in the template to accommodate your content. Please do not alter the background image.</a:t>
            </a:r>
          </a:p>
          <a:p>
            <a:r>
              <a:rPr lang="en-US" baseline="0" dirty="0" smtClean="0"/>
              <a:t>If you need assistance with this template, please contact the Office of University Communications at 559.278.8595.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</a:t>
            </a:r>
            <a:r>
              <a:rPr lang="en-US" baseline="0" dirty="0" smtClean="0"/>
              <a:t>PowerPoint template is designed to assist you in creating your own university-branded presentation.</a:t>
            </a:r>
          </a:p>
          <a:p>
            <a:r>
              <a:rPr lang="en-US" baseline="0" dirty="0" smtClean="0"/>
              <a:t>You may alter the text boxes or graphic elements in the template to accommodate your content. Please do not alter the background image.</a:t>
            </a:r>
          </a:p>
          <a:p>
            <a:r>
              <a:rPr lang="en-US" baseline="0" dirty="0" smtClean="0"/>
              <a:t>If you need assistance with this template, please contact the Office of University Communications at 559.278.8595.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</a:t>
            </a:r>
            <a:r>
              <a:rPr lang="en-US" baseline="0" dirty="0" smtClean="0"/>
              <a:t>PowerPoint template is designed to assist you in creating your own university-branded presentation.</a:t>
            </a:r>
          </a:p>
          <a:p>
            <a:r>
              <a:rPr lang="en-US" baseline="0" dirty="0" smtClean="0"/>
              <a:t>You may alter the text boxes or graphic elements in the template to accommodate your content. Please do not alter the background image.</a:t>
            </a:r>
          </a:p>
          <a:p>
            <a:r>
              <a:rPr lang="en-US" baseline="0" dirty="0" smtClean="0"/>
              <a:t>If you need assistance with this template, please contact the Office of University Communications at 559.278.8595.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</a:t>
            </a:r>
            <a:r>
              <a:rPr lang="en-US" baseline="0" dirty="0" smtClean="0"/>
              <a:t>PowerPoint template is designed to assist you in creating your own university-branded presentation.</a:t>
            </a:r>
          </a:p>
          <a:p>
            <a:r>
              <a:rPr lang="en-US" baseline="0" dirty="0" smtClean="0"/>
              <a:t>You may alter the text boxes or graphic elements in the template to accommodate your content. Please do not alter the background image.</a:t>
            </a:r>
          </a:p>
          <a:p>
            <a:r>
              <a:rPr lang="en-US" baseline="0" dirty="0" smtClean="0"/>
              <a:t>If you need assistance with this template, please contact the Office of University Communications at 559.278.8595.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</a:t>
            </a:r>
            <a:r>
              <a:rPr lang="en-US" baseline="0" dirty="0" smtClean="0"/>
              <a:t>PowerPoint template is designed to assist you in creating your own university-branded presentation.</a:t>
            </a:r>
          </a:p>
          <a:p>
            <a:r>
              <a:rPr lang="en-US" baseline="0" dirty="0" smtClean="0"/>
              <a:t>You may alter the text boxes or graphic elements in the template to accommodate your content. Please do not alter the background image.</a:t>
            </a:r>
          </a:p>
          <a:p>
            <a:r>
              <a:rPr lang="en-US" baseline="0" dirty="0" smtClean="0"/>
              <a:t>If you need assistance with this template, please contact the Office of University Communications at 559.278.8595.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</a:t>
            </a:r>
            <a:r>
              <a:rPr lang="en-US" baseline="0" dirty="0" smtClean="0"/>
              <a:t>PowerPoint template is designed to assist you in creating your own university-branded presentation.</a:t>
            </a:r>
          </a:p>
          <a:p>
            <a:r>
              <a:rPr lang="en-US" baseline="0" dirty="0" smtClean="0"/>
              <a:t>You may alter the text boxes or graphic elements in the template to accommodate your content. Please do not alter the background image.</a:t>
            </a:r>
          </a:p>
          <a:p>
            <a:r>
              <a:rPr lang="en-US" baseline="0" dirty="0" smtClean="0"/>
              <a:t>If you need assistance with this template, please contact the Office of University Communications at 559.278.8595.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295401"/>
            <a:ext cx="8229600" cy="114299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667000"/>
            <a:ext cx="8229600" cy="34290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800">
                <a:solidFill>
                  <a:srgbClr val="DD3B3B"/>
                </a:solidFill>
              </a:defRPr>
            </a:lvl1pPr>
          </a:lstStyle>
          <a:p>
            <a:fld id="{80C92BCB-CE5F-4D30-B380-9712AEBB36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95401"/>
            <a:ext cx="6019800" cy="4800600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81599"/>
            <a:ext cx="8229600" cy="91440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36575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1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1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4040188" cy="6096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57401"/>
            <a:ext cx="4040188" cy="4038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041775" cy="6096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57401"/>
            <a:ext cx="4041775" cy="4038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3008313" cy="99060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95401"/>
            <a:ext cx="51117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438401"/>
            <a:ext cx="3008313" cy="3657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95399"/>
            <a:ext cx="5486400" cy="3432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728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0">
              <a:schemeClr val="bg1"/>
            </a:gs>
            <a:gs pos="100000">
              <a:schemeClr val="tx2">
                <a:lumMod val="20000"/>
                <a:lumOff val="8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667000"/>
            <a:ext cx="8229600" cy="3429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80C92BCB-CE5F-4D30-B380-9712AEBB36C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Date Placeholder 20"/>
          <p:cNvSpPr txBox="1">
            <a:spLocks/>
          </p:cNvSpPr>
          <p:nvPr userDrawn="1"/>
        </p:nvSpPr>
        <p:spPr>
          <a:xfrm>
            <a:off x="457200" y="6324600"/>
            <a:ext cx="5257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California State University, Fresno 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Admissions, Records, and Evaluations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Picture 9" descr="fslogo-sanserif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381001" y="347017"/>
            <a:ext cx="2971799" cy="63592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70000">
              <a:schemeClr val="bg1"/>
            </a:gs>
            <a:gs pos="100000">
              <a:schemeClr val="tx2">
                <a:lumMod val="20000"/>
                <a:lumOff val="8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20"/>
          <p:cNvSpPr txBox="1">
            <a:spLocks/>
          </p:cNvSpPr>
          <p:nvPr userDrawn="1"/>
        </p:nvSpPr>
        <p:spPr>
          <a:xfrm>
            <a:off x="457200" y="6324600"/>
            <a:ext cx="47244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California State University, Fresno 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Department of ? (Edit in Master – Slide Master)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ctrTitle"/>
          </p:nvPr>
        </p:nvSpPr>
        <p:spPr>
          <a:xfrm>
            <a:off x="457200" y="2133600"/>
            <a:ext cx="8229600" cy="1142999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Fall </a:t>
            </a:r>
            <a:r>
              <a:rPr lang="en-US" dirty="0" smtClean="0"/>
              <a:t>2014 Admissions </a:t>
            </a:r>
            <a:r>
              <a:rPr lang="en-US" dirty="0" smtClean="0"/>
              <a:t>Update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7200" y="4876800"/>
            <a:ext cx="8229600" cy="1219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By Dr. Andres Hernandez</a:t>
            </a:r>
          </a:p>
          <a:p>
            <a:pPr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Sr. </a:t>
            </a:r>
            <a:r>
              <a:rPr lang="en-US" sz="2800" dirty="0" smtClean="0">
                <a:solidFill>
                  <a:schemeClr val="tx1"/>
                </a:solidFill>
              </a:rPr>
              <a:t>Associate </a:t>
            </a:r>
            <a:r>
              <a:rPr lang="en-US" sz="2800" dirty="0" smtClean="0">
                <a:solidFill>
                  <a:schemeClr val="tx1"/>
                </a:solidFill>
              </a:rPr>
              <a:t>Director, Admissions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Residency Processing Pitfalls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3434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800" dirty="0" smtClean="0"/>
              <a:t>Residency process is not understood or ignored by students resulting in incorrect, half-filled, or never submitted residency paperwork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Students do not know parent’s information or do not ask resulting in delays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Students are confused when paperwork is sent back by Admissions if form is incorrectly filled out.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Students and parents have trouble understanding the questions that are asked.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Residency Improvements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88620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0"/>
              </a:spcBef>
            </a:pPr>
            <a:r>
              <a:rPr lang="en-US" sz="2800" dirty="0" smtClean="0"/>
              <a:t>Residency will now be processed by all admissions staff for faster turnaround</a:t>
            </a:r>
          </a:p>
          <a:p>
            <a:pPr>
              <a:spcBef>
                <a:spcPts val="0"/>
              </a:spcBef>
              <a:buNone/>
            </a:pP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2800" dirty="0" smtClean="0"/>
              <a:t>Residency website (both Fresno State and Mentor) has been improved to add more information</a:t>
            </a:r>
          </a:p>
          <a:p>
            <a:pPr>
              <a:spcBef>
                <a:spcPts val="0"/>
              </a:spcBef>
              <a:buNone/>
            </a:pP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2800" dirty="0" smtClean="0"/>
              <a:t>Residency form is a CSU document so it can not be modified easily but cheat sheet has been created to help explain questions.</a:t>
            </a:r>
          </a:p>
          <a:p>
            <a:pPr>
              <a:spcBef>
                <a:spcPts val="0"/>
              </a:spcBef>
              <a:buNone/>
            </a:pP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2800" dirty="0" smtClean="0"/>
              <a:t>Residency processes will involve further communication with Outreach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Fee waiver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886200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Application fee waivers are determined automatically when a student applies online.</a:t>
            </a:r>
            <a:endParaRPr lang="en-US" sz="2800" dirty="0" smtClean="0"/>
          </a:p>
          <a:p>
            <a:pPr>
              <a:spcBef>
                <a:spcPts val="0"/>
              </a:spcBef>
            </a:pPr>
            <a:endParaRPr lang="en-US" sz="2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2800" dirty="0" smtClean="0"/>
              <a:t>Once this determination is made a student cannot submit another fee waiver attempt online.</a:t>
            </a:r>
          </a:p>
          <a:p>
            <a:pPr>
              <a:spcBef>
                <a:spcPts val="0"/>
              </a:spcBef>
            </a:pP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2800" dirty="0" smtClean="0"/>
              <a:t>Students can submit a paper fee waiver application if they submitted the wrong information the first time.</a:t>
            </a:r>
          </a:p>
          <a:p>
            <a:pPr>
              <a:spcBef>
                <a:spcPts val="0"/>
              </a:spcBef>
            </a:pP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2800" dirty="0" smtClean="0"/>
              <a:t>AB540 </a:t>
            </a:r>
            <a:r>
              <a:rPr lang="en-US" sz="2800" dirty="0" smtClean="0"/>
              <a:t>students can </a:t>
            </a:r>
            <a:r>
              <a:rPr lang="en-US" sz="2800" dirty="0" smtClean="0"/>
              <a:t>qualify </a:t>
            </a:r>
            <a:r>
              <a:rPr lang="en-US" sz="2800" dirty="0" smtClean="0"/>
              <a:t>for an application fee </a:t>
            </a:r>
            <a:r>
              <a:rPr lang="en-US" sz="2800" dirty="0" smtClean="0"/>
              <a:t>waiver</a:t>
            </a:r>
            <a:r>
              <a:rPr lang="en-US" sz="2800" dirty="0" smtClean="0"/>
              <a:t>.</a:t>
            </a:r>
            <a:endParaRPr lang="en-US" sz="2800" dirty="0" smtClean="0"/>
          </a:p>
          <a:p>
            <a:pPr>
              <a:spcBef>
                <a:spcPts val="0"/>
              </a:spcBef>
            </a:pP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2800" dirty="0" smtClean="0"/>
              <a:t>If student does not qualify for a fee waiver, the application fee must be paid before any processing occurs.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Deadlines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1000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</a:pPr>
            <a:r>
              <a:rPr lang="en-US" sz="2800" dirty="0" smtClean="0"/>
              <a:t>Application dates</a:t>
            </a:r>
            <a:endParaRPr lang="en-US" sz="2800" dirty="0" smtClean="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</a:pPr>
            <a:r>
              <a:rPr lang="en-US" sz="2400" dirty="0" smtClean="0"/>
              <a:t>October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– November 30, </a:t>
            </a:r>
            <a:r>
              <a:rPr lang="en-US" sz="2400" dirty="0" smtClean="0"/>
              <a:t>2013</a:t>
            </a:r>
            <a:endParaRPr lang="en-US" sz="2400" dirty="0" smtClean="0"/>
          </a:p>
          <a:p>
            <a:pPr>
              <a:spcBef>
                <a:spcPts val="0"/>
              </a:spcBef>
              <a:buNone/>
            </a:pPr>
            <a:endParaRPr lang="en-US" sz="2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2800" dirty="0" smtClean="0"/>
              <a:t>Document deadline (test scores, app fee, residency paperwork)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January 15, </a:t>
            </a:r>
            <a:r>
              <a:rPr lang="en-US" sz="2400" dirty="0" smtClean="0"/>
              <a:t>2014</a:t>
            </a:r>
            <a:endParaRPr lang="en-US" sz="2400" dirty="0" smtClean="0"/>
          </a:p>
          <a:p>
            <a:pPr>
              <a:spcBef>
                <a:spcPts val="0"/>
              </a:spcBef>
              <a:buNone/>
            </a:pP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2800" dirty="0" smtClean="0"/>
              <a:t>Accept Decline Process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March 15-May 1, </a:t>
            </a:r>
            <a:r>
              <a:rPr lang="en-US" sz="2400" dirty="0" smtClean="0"/>
              <a:t>2014</a:t>
            </a:r>
            <a:endParaRPr lang="en-US" sz="2400" dirty="0" smtClean="0"/>
          </a:p>
          <a:p>
            <a:pPr lvl="1">
              <a:spcBef>
                <a:spcPts val="0"/>
              </a:spcBef>
            </a:pP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All admission deadlines are found at www.fresnostate.edu/are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Technology Improvements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1000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en-US" sz="2800" dirty="0" smtClean="0"/>
              <a:t>Fresno State Admissions is undergoing several updates to handling transcript and document processing</a:t>
            </a:r>
          </a:p>
          <a:p>
            <a:pPr>
              <a:spcBef>
                <a:spcPts val="0"/>
              </a:spcBef>
            </a:pPr>
            <a:endParaRPr lang="en-US" sz="2800" dirty="0" smtClean="0"/>
          </a:p>
          <a:p>
            <a:pPr lvl="1">
              <a:spcBef>
                <a:spcPts val="0"/>
              </a:spcBef>
            </a:pPr>
            <a:r>
              <a:rPr lang="en-US" sz="2400" dirty="0" smtClean="0"/>
              <a:t>Already h</a:t>
            </a:r>
            <a:r>
              <a:rPr lang="en-US" sz="2400" dirty="0" smtClean="0"/>
              <a:t>as existing agreement with Fresno Unified, Clovis, Madera, Central, Sanger to receive final transcripts directly from school districts </a:t>
            </a:r>
          </a:p>
          <a:p>
            <a:pPr lvl="1">
              <a:spcBef>
                <a:spcPts val="0"/>
              </a:spcBef>
            </a:pPr>
            <a:endParaRPr lang="en-US" dirty="0" smtClean="0"/>
          </a:p>
          <a:p>
            <a:pPr lvl="1">
              <a:spcBef>
                <a:spcPts val="0"/>
              </a:spcBef>
            </a:pPr>
            <a:r>
              <a:rPr lang="en-US" dirty="0" smtClean="0"/>
              <a:t>Accepts electronic transcripts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Encourage students to submit PDF transcripts if your school supports it  (ex: Parchment)</a:t>
            </a:r>
          </a:p>
          <a:p>
            <a:pPr lvl="2">
              <a:spcBef>
                <a:spcPts val="0"/>
              </a:spcBef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Early Start Program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267200"/>
          </a:xfrm>
        </p:spPr>
        <p:txBody>
          <a:bodyPr>
            <a:normAutofit fontScale="85000" lnSpcReduction="10000"/>
          </a:bodyPr>
          <a:lstStyle/>
          <a:p>
            <a:pPr lvl="1"/>
            <a:r>
              <a:rPr lang="en-US" dirty="0" smtClean="0"/>
              <a:t>Establishes </a:t>
            </a:r>
            <a:r>
              <a:rPr lang="en-US" dirty="0"/>
              <a:t>a program for CSU admitted freshmen who have not demonstrated proficiency in mathematics and/or English as established by CSU faculty. 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 smtClean="0"/>
              <a:t>Incoming </a:t>
            </a:r>
            <a:r>
              <a:rPr lang="en-US" dirty="0"/>
              <a:t>freshmen who have not demonstrated proficiency in English and/or mathematics will be required to begin remediation </a:t>
            </a:r>
            <a:r>
              <a:rPr lang="en-US" dirty="0" smtClean="0"/>
              <a:t>the summer before the fall term.</a:t>
            </a:r>
          </a:p>
          <a:p>
            <a:pPr lvl="1"/>
            <a:endParaRPr lang="en-US" dirty="0" smtClean="0"/>
          </a:p>
          <a:p>
            <a:pPr lvl="1"/>
            <a:r>
              <a:rPr lang="en-US" b="1" dirty="0" smtClean="0"/>
              <a:t>New for fall 2014, </a:t>
            </a:r>
            <a:r>
              <a:rPr lang="en-US" sz="2800" dirty="0" smtClean="0"/>
              <a:t> ALL admitted students who do not pass the EPT will have to complete the Early Start English requirement  (previously it was only lowest quartile)</a:t>
            </a:r>
            <a:endParaRPr lang="en-US" sz="2800" dirty="0"/>
          </a:p>
          <a:p>
            <a:pPr>
              <a:spcBef>
                <a:spcPts val="0"/>
              </a:spcBef>
            </a:pPr>
            <a:endParaRPr lang="en-US" sz="2800" dirty="0" smtClean="0"/>
          </a:p>
          <a:p>
            <a:pPr>
              <a:spcBef>
                <a:spcPts val="0"/>
              </a:spcBef>
            </a:pPr>
            <a:endParaRPr lang="en-US" sz="2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Early Start </a:t>
            </a:r>
            <a:r>
              <a:rPr lang="en-US" dirty="0" smtClean="0"/>
              <a:t>Program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576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en-US" sz="2800" dirty="0"/>
              <a:t>Students </a:t>
            </a:r>
            <a:r>
              <a:rPr lang="en-US" sz="2800" dirty="0" smtClean="0"/>
              <a:t>can view </a:t>
            </a:r>
            <a:r>
              <a:rPr lang="en-US" sz="2800" dirty="0"/>
              <a:t>their Smart Page as soon </a:t>
            </a:r>
            <a:r>
              <a:rPr lang="en-US" sz="2800" dirty="0" smtClean="0"/>
              <a:t>as they are admitted so they can see their remediation and Early Start status</a:t>
            </a:r>
            <a:endParaRPr lang="en-US" sz="2800" dirty="0"/>
          </a:p>
          <a:p>
            <a:pPr>
              <a:spcBef>
                <a:spcPts val="0"/>
              </a:spcBef>
            </a:pPr>
            <a:endParaRPr lang="en-US" sz="2800" dirty="0"/>
          </a:p>
          <a:p>
            <a:pPr>
              <a:spcBef>
                <a:spcPts val="0"/>
              </a:spcBef>
            </a:pPr>
            <a:r>
              <a:rPr lang="en-US" sz="2800" dirty="0"/>
              <a:t>The smart page will let them know their remediation status and if they must prepare to take the Early Start English and/or </a:t>
            </a:r>
            <a:r>
              <a:rPr lang="en-US" sz="2800" dirty="0" smtClean="0"/>
              <a:t>math (based on ACT/SAT scores)</a:t>
            </a:r>
            <a:endParaRPr lang="en-US" sz="2800" dirty="0"/>
          </a:p>
          <a:p>
            <a:pPr>
              <a:spcBef>
                <a:spcPts val="0"/>
              </a:spcBef>
            </a:pPr>
            <a:endParaRPr lang="en-US" sz="2800" dirty="0"/>
          </a:p>
          <a:p>
            <a:pPr>
              <a:spcBef>
                <a:spcPts val="0"/>
              </a:spcBef>
            </a:pPr>
            <a:r>
              <a:rPr lang="en-US" sz="2800" dirty="0"/>
              <a:t>Encourage students to check their smart page and prepare to take the EPT and/or ELM starting in January </a:t>
            </a:r>
            <a:r>
              <a:rPr lang="en-US" sz="2800" dirty="0" smtClean="0"/>
              <a:t>2014. </a:t>
            </a:r>
            <a:endParaRPr lang="en-US" sz="2800" dirty="0"/>
          </a:p>
          <a:p>
            <a:pPr>
              <a:spcBef>
                <a:spcPts val="0"/>
              </a:spcBef>
            </a:pPr>
            <a:endParaRPr lang="en-US" sz="2800" dirty="0"/>
          </a:p>
          <a:p>
            <a:pPr>
              <a:spcBef>
                <a:spcPts val="0"/>
              </a:spcBef>
            </a:pPr>
            <a:endParaRPr lang="en-US" sz="2800" dirty="0" smtClean="0"/>
          </a:p>
          <a:p>
            <a:pPr>
              <a:spcBef>
                <a:spcPts val="0"/>
              </a:spcBef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Early Start Program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57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endParaRPr lang="en-US" sz="2800" dirty="0"/>
          </a:p>
          <a:p>
            <a:pPr>
              <a:spcBef>
                <a:spcPts val="0"/>
              </a:spcBef>
            </a:pPr>
            <a:r>
              <a:rPr lang="en-US" sz="2800" dirty="0"/>
              <a:t>The EPT and ELM should be taken no later than May </a:t>
            </a:r>
            <a:r>
              <a:rPr lang="en-US" sz="2800" dirty="0" smtClean="0"/>
              <a:t>2014.</a:t>
            </a:r>
          </a:p>
          <a:p>
            <a:pPr>
              <a:spcBef>
                <a:spcPts val="0"/>
              </a:spcBef>
            </a:pP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2800" dirty="0" smtClean="0"/>
              <a:t>Early Start registration begins in early May (after the accept/decline period ends)</a:t>
            </a:r>
            <a:endParaRPr lang="en-US" sz="2800" dirty="0"/>
          </a:p>
          <a:p>
            <a:pPr>
              <a:spcBef>
                <a:spcPts val="0"/>
              </a:spcBef>
            </a:pP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2800" dirty="0" smtClean="0"/>
              <a:t>Early Start Courses </a:t>
            </a:r>
            <a:r>
              <a:rPr lang="en-US" sz="2800" dirty="0" smtClean="0"/>
              <a:t>begin in July</a:t>
            </a:r>
          </a:p>
          <a:p>
            <a:pPr>
              <a:spcBef>
                <a:spcPts val="0"/>
              </a:spcBef>
            </a:pPr>
            <a:endParaRPr lang="en-US" sz="2800" dirty="0" smtClean="0"/>
          </a:p>
          <a:p>
            <a:pPr>
              <a:spcBef>
                <a:spcPts val="0"/>
              </a:spcBef>
            </a:pPr>
            <a:endParaRPr lang="en-US" sz="2800" dirty="0" smtClean="0"/>
          </a:p>
          <a:p>
            <a:pPr>
              <a:spcBef>
                <a:spcPts val="0"/>
              </a:spcBef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80927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Early Start Program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1000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endParaRPr lang="en-US" sz="2800" dirty="0"/>
          </a:p>
          <a:p>
            <a:pPr>
              <a:spcBef>
                <a:spcPts val="0"/>
              </a:spcBef>
            </a:pPr>
            <a:r>
              <a:rPr lang="en-US" sz="2800" dirty="0" smtClean="0"/>
              <a:t>Students who do not complete their Early Start requirement </a:t>
            </a:r>
            <a:r>
              <a:rPr lang="en-US" sz="2800" b="1" dirty="0" smtClean="0"/>
              <a:t>WILL HAVE THEIR FALL COURSES CANCELLED.</a:t>
            </a:r>
          </a:p>
          <a:p>
            <a:pPr>
              <a:spcBef>
                <a:spcPts val="0"/>
              </a:spcBef>
            </a:pPr>
            <a:endParaRPr lang="en-US" sz="2800" b="1" dirty="0" smtClean="0"/>
          </a:p>
          <a:p>
            <a:pPr>
              <a:spcBef>
                <a:spcPts val="0"/>
              </a:spcBef>
            </a:pPr>
            <a:r>
              <a:rPr lang="en-US" sz="2800" dirty="0" smtClean="0"/>
              <a:t>Fresno State will be communicating this to students early on and during orientation, please help and encourage students to complete their Early Start requirement.</a:t>
            </a:r>
            <a:endParaRPr lang="en-US" sz="2800" dirty="0" smtClean="0"/>
          </a:p>
          <a:p>
            <a:pPr>
              <a:spcBef>
                <a:spcPts val="0"/>
              </a:spcBef>
            </a:pPr>
            <a:endParaRPr lang="en-US" sz="2800" dirty="0" smtClean="0"/>
          </a:p>
          <a:p>
            <a:pPr>
              <a:spcBef>
                <a:spcPts val="0"/>
              </a:spcBef>
            </a:pPr>
            <a:endParaRPr lang="en-US" sz="2800" dirty="0" smtClean="0"/>
          </a:p>
          <a:p>
            <a:pPr>
              <a:spcBef>
                <a:spcPts val="0"/>
              </a:spcBef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80927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Early Start </a:t>
            </a:r>
            <a:r>
              <a:rPr lang="en-US" dirty="0" smtClean="0"/>
              <a:t>Myths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1480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</a:pPr>
            <a:endParaRPr lang="en-US" sz="2800" dirty="0"/>
          </a:p>
          <a:p>
            <a:pPr>
              <a:spcBef>
                <a:spcPts val="0"/>
              </a:spcBef>
            </a:pPr>
            <a:r>
              <a:rPr lang="en-US" sz="2800" dirty="0" smtClean="0"/>
              <a:t>Students who take the EPT or ELM late do not have to take Early Start because it’s too late to register by the time they receive their scores…FALSE</a:t>
            </a:r>
          </a:p>
          <a:p>
            <a:pPr>
              <a:spcBef>
                <a:spcPts val="0"/>
              </a:spcBef>
            </a:pP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2800" dirty="0" smtClean="0"/>
              <a:t>Students just have to sign up for remediation in the fall and that takes the place of Early Start…FALSE</a:t>
            </a:r>
          </a:p>
          <a:p>
            <a:pPr>
              <a:spcBef>
                <a:spcPts val="0"/>
              </a:spcBef>
            </a:pP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2800" dirty="0" smtClean="0"/>
              <a:t>Early Start is not enforced by Fresno State..FALSE</a:t>
            </a:r>
          </a:p>
          <a:p>
            <a:pPr>
              <a:spcBef>
                <a:spcPts val="0"/>
              </a:spcBef>
            </a:pP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2800" dirty="0" smtClean="0"/>
              <a:t>Other students didn’t have to do Early Start so I don’t either…FALSE</a:t>
            </a:r>
          </a:p>
          <a:p>
            <a:pPr>
              <a:spcBef>
                <a:spcPts val="0"/>
              </a:spcBef>
            </a:pPr>
            <a:endParaRPr lang="en-US" sz="2800" dirty="0" smtClean="0"/>
          </a:p>
          <a:p>
            <a:pPr>
              <a:spcBef>
                <a:spcPts val="0"/>
              </a:spcBef>
            </a:pPr>
            <a:endParaRPr lang="en-US" sz="2800" dirty="0" smtClean="0"/>
          </a:p>
          <a:p>
            <a:pPr>
              <a:spcBef>
                <a:spcPts val="0"/>
              </a:spcBef>
            </a:pPr>
            <a:endParaRPr lang="en-US" sz="2800" dirty="0" smtClean="0"/>
          </a:p>
          <a:p>
            <a:pPr>
              <a:spcBef>
                <a:spcPts val="0"/>
              </a:spcBef>
            </a:pPr>
            <a:endParaRPr lang="en-US" sz="2800" dirty="0" smtClean="0"/>
          </a:p>
          <a:p>
            <a:pPr>
              <a:spcBef>
                <a:spcPts val="0"/>
              </a:spcBef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80927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Admission requirements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spcBef>
                <a:spcPts val="0"/>
              </a:spcBef>
            </a:pPr>
            <a:r>
              <a:rPr lang="en-US" sz="2800" dirty="0" smtClean="0"/>
              <a:t>Campus Impaction will be enforced </a:t>
            </a:r>
            <a:r>
              <a:rPr lang="en-US" sz="2800" dirty="0" smtClean="0"/>
              <a:t>for all non-local first time freshmen and transfer applicants.</a:t>
            </a:r>
            <a:endParaRPr lang="en-US" sz="2800" dirty="0" smtClean="0"/>
          </a:p>
          <a:p>
            <a:pPr>
              <a:spcBef>
                <a:spcPts val="0"/>
              </a:spcBef>
              <a:buNone/>
            </a:pP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Local area students will receive priority when making admission </a:t>
            </a:r>
            <a:r>
              <a:rPr lang="en-US" sz="2800" dirty="0" smtClean="0">
                <a:solidFill>
                  <a:schemeClr val="tx1"/>
                </a:solidFill>
              </a:rPr>
              <a:t>determinations.</a:t>
            </a:r>
            <a:endParaRPr lang="en-US" sz="2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endParaRPr lang="en-US" sz="2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2800" dirty="0" smtClean="0"/>
              <a:t>Schools in Fresno, Kings, Madera, Tulare counties and certain schools outside of these counties are considered local.</a:t>
            </a:r>
          </a:p>
          <a:p>
            <a:pPr>
              <a:spcBef>
                <a:spcPts val="0"/>
              </a:spcBef>
            </a:pPr>
            <a:endParaRPr lang="en-US" sz="2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2800" dirty="0" smtClean="0"/>
              <a:t>Full list can be seen at www.fresnostate.edu/are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Admissions phone number 559-278-2261</a:t>
            </a:r>
          </a:p>
          <a:p>
            <a:pPr>
              <a:spcBef>
                <a:spcPts val="0"/>
              </a:spcBef>
            </a:pPr>
            <a:endParaRPr lang="en-US" sz="2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2800" dirty="0" smtClean="0"/>
              <a:t>My email andyhe@csufresno.edu</a:t>
            </a:r>
          </a:p>
          <a:p>
            <a:pPr>
              <a:spcBef>
                <a:spcPts val="0"/>
              </a:spcBef>
            </a:pP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Admission requirements </a:t>
            </a:r>
            <a:r>
              <a:rPr lang="en-US" dirty="0" smtClean="0"/>
              <a:t>(Local)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en-US" sz="2800" dirty="0" smtClean="0"/>
              <a:t>Local students will not be required to meet supplemental requirements only standard admission requirement necessary to meet minimum eligibility </a:t>
            </a:r>
            <a:r>
              <a:rPr lang="en-US" sz="2800" dirty="0" smtClean="0"/>
              <a:t>index</a:t>
            </a:r>
          </a:p>
          <a:p>
            <a:pPr>
              <a:spcBef>
                <a:spcPts val="0"/>
              </a:spcBef>
            </a:pP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2800" dirty="0" smtClean="0"/>
              <a:t>While local students who have a GPA above 3.0 are not required to take ACT/SAT it is encouraged that they take these </a:t>
            </a:r>
            <a:r>
              <a:rPr lang="en-US" sz="2800" dirty="0" smtClean="0"/>
              <a:t>tests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Admission </a:t>
            </a:r>
            <a:r>
              <a:rPr lang="en-US" dirty="0" smtClean="0"/>
              <a:t>requirements (Non-Local)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10000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0"/>
              </a:spcBef>
            </a:pPr>
            <a:r>
              <a:rPr lang="en-US" sz="2800" dirty="0" smtClean="0"/>
              <a:t>Non-local students </a:t>
            </a:r>
            <a:r>
              <a:rPr lang="en-US" sz="2800" dirty="0" smtClean="0"/>
              <a:t>are required </a:t>
            </a:r>
            <a:r>
              <a:rPr lang="en-US" sz="2800" dirty="0" smtClean="0"/>
              <a:t>to take the </a:t>
            </a:r>
            <a:r>
              <a:rPr lang="en-US" sz="2800" dirty="0" smtClean="0"/>
              <a:t>ACT/SAT regardless of GPA</a:t>
            </a:r>
            <a:endParaRPr lang="en-US" sz="2800" dirty="0" smtClean="0"/>
          </a:p>
          <a:p>
            <a:pPr>
              <a:spcBef>
                <a:spcPts val="0"/>
              </a:spcBef>
            </a:pP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Non-local students will be rank ordered according to their eligibility index</a:t>
            </a:r>
          </a:p>
          <a:p>
            <a:pPr>
              <a:spcBef>
                <a:spcPts val="0"/>
              </a:spcBef>
            </a:pPr>
            <a:endParaRPr lang="en-US" sz="2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2800" dirty="0" smtClean="0"/>
              <a:t>Depending on enrollment constraints a certain percentage of non-local students will be admitted.</a:t>
            </a:r>
          </a:p>
          <a:p>
            <a:pPr>
              <a:spcBef>
                <a:spcPts val="0"/>
              </a:spcBef>
            </a:pPr>
            <a:endParaRPr lang="en-US" sz="2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2800" dirty="0" smtClean="0"/>
              <a:t>A small number of non-local students will be waitlisted, the rest denied due to no </a:t>
            </a:r>
            <a:r>
              <a:rPr lang="en-US" sz="2800" dirty="0" smtClean="0"/>
              <a:t>space</a:t>
            </a:r>
          </a:p>
          <a:p>
            <a:pPr>
              <a:spcBef>
                <a:spcPts val="0"/>
              </a:spcBef>
            </a:pP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2800" dirty="0" smtClean="0"/>
              <a:t>Last year the index cutoff for non-locals was 3500 (SAT)</a:t>
            </a:r>
            <a:endParaRPr lang="en-US" sz="2800" dirty="0" smtClean="0"/>
          </a:p>
          <a:p>
            <a:pPr>
              <a:spcBef>
                <a:spcPts val="0"/>
              </a:spcBef>
            </a:pPr>
            <a:endParaRPr lang="en-US" sz="2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Application processing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114800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All Freshmen must do the following </a:t>
            </a:r>
            <a:r>
              <a:rPr lang="en-US" sz="2800" dirty="0" smtClean="0">
                <a:solidFill>
                  <a:schemeClr val="tx1"/>
                </a:solidFill>
              </a:rPr>
              <a:t>to successfully apply for </a:t>
            </a:r>
            <a:r>
              <a:rPr lang="en-US" sz="2800" dirty="0" smtClean="0">
                <a:solidFill>
                  <a:schemeClr val="tx1"/>
                </a:solidFill>
              </a:rPr>
              <a:t>the </a:t>
            </a:r>
            <a:r>
              <a:rPr lang="en-US" sz="2800" dirty="0" smtClean="0"/>
              <a:t>f</a:t>
            </a:r>
            <a:r>
              <a:rPr lang="en-US" sz="2800" dirty="0" smtClean="0">
                <a:solidFill>
                  <a:schemeClr val="tx1"/>
                </a:solidFill>
              </a:rPr>
              <a:t>all 2014 </a:t>
            </a:r>
            <a:r>
              <a:rPr lang="en-US" sz="2800" dirty="0" smtClean="0">
                <a:solidFill>
                  <a:schemeClr val="tx1"/>
                </a:solidFill>
              </a:rPr>
              <a:t>semester: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Submit an application on www.csumentor.edu between Oct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and Nov 30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Self-</a:t>
            </a:r>
            <a:r>
              <a:rPr lang="en-US" sz="2400" dirty="0" smtClean="0"/>
              <a:t>report </a:t>
            </a:r>
            <a:r>
              <a:rPr lang="en-US" sz="2400" dirty="0" smtClean="0"/>
              <a:t>all classes already taken and classes in progress on CSU Mentor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solidFill>
                  <a:schemeClr val="tx1"/>
                </a:solidFill>
              </a:rPr>
              <a:t>Pay application fee or qualify for a fee waiver</a:t>
            </a:r>
          </a:p>
          <a:p>
            <a:pPr lvl="1">
              <a:spcBef>
                <a:spcPts val="0"/>
              </a:spcBef>
            </a:pPr>
            <a:r>
              <a:rPr lang="en-US" sz="2400" b="1" dirty="0" smtClean="0"/>
              <a:t>Submit residency paperwork (or AB540 paperwork)  IF requested by admissions office</a:t>
            </a:r>
          </a:p>
          <a:p>
            <a:pPr>
              <a:spcBef>
                <a:spcPts val="0"/>
              </a:spcBef>
              <a:buNone/>
            </a:pP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Encourage students to begin application as early as possible since it can be lengthy and cumbersome.</a:t>
            </a:r>
            <a:endParaRPr lang="en-US" dirty="0" smtClean="0"/>
          </a:p>
          <a:p>
            <a:pPr>
              <a:spcBef>
                <a:spcPts val="0"/>
              </a:spcBef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dirty="0" smtClean="0"/>
              <a:t>Admissions expects to </a:t>
            </a:r>
            <a:r>
              <a:rPr lang="en-US" dirty="0" smtClean="0"/>
              <a:t>receive </a:t>
            </a:r>
            <a:r>
              <a:rPr lang="en-US" dirty="0" smtClean="0"/>
              <a:t>over </a:t>
            </a:r>
            <a:r>
              <a:rPr lang="en-US" dirty="0" smtClean="0"/>
              <a:t>17,000 </a:t>
            </a:r>
            <a:r>
              <a:rPr lang="en-US" dirty="0" smtClean="0"/>
              <a:t>freshmen </a:t>
            </a:r>
            <a:r>
              <a:rPr lang="en-US" dirty="0" smtClean="0"/>
              <a:t>applications</a:t>
            </a:r>
          </a:p>
          <a:p>
            <a:pPr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b="1" dirty="0" smtClean="0"/>
              <a:t>Applications will not be processed (or they might processed incorrectly) if this information is not submitted fully</a:t>
            </a:r>
            <a:r>
              <a:rPr lang="en-US" b="1" dirty="0" smtClean="0"/>
              <a:t>.</a:t>
            </a:r>
          </a:p>
          <a:p>
            <a:pPr lvl="1">
              <a:spcBef>
                <a:spcPts val="0"/>
              </a:spcBef>
            </a:pPr>
            <a:r>
              <a:rPr lang="en-US" b="1" dirty="0" smtClean="0"/>
              <a:t>Incorrect information must be cleared by January 15th</a:t>
            </a:r>
            <a:endParaRPr lang="en-US" b="1" dirty="0" smtClean="0"/>
          </a:p>
          <a:p>
            <a:pPr>
              <a:spcBef>
                <a:spcPts val="0"/>
              </a:spcBef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Admission </a:t>
            </a:r>
            <a:r>
              <a:rPr lang="en-US" dirty="0" smtClean="0"/>
              <a:t>Notifications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429000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0"/>
              </a:spcBef>
              <a:buNone/>
            </a:pP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2800" dirty="0" smtClean="0"/>
              <a:t>Local Applicants and high index non-locals are notified of admission on a rolling basis starting in October</a:t>
            </a:r>
          </a:p>
          <a:p>
            <a:pPr>
              <a:spcBef>
                <a:spcPts val="0"/>
              </a:spcBef>
            </a:pP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All local admission processing is completed by January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It is critical that all local students submit all required documentation by January 15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or application will be withdrawn</a:t>
            </a:r>
            <a:endParaRPr lang="en-US" sz="24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endParaRPr lang="en-US" sz="2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2800" dirty="0" smtClean="0"/>
              <a:t>The rest of non-local applicants are notified by early February</a:t>
            </a:r>
          </a:p>
          <a:p>
            <a:pPr>
              <a:spcBef>
                <a:spcPts val="0"/>
              </a:spcBef>
            </a:pPr>
            <a:endParaRPr lang="en-US" sz="2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2800" dirty="0" smtClean="0"/>
              <a:t>Accept/Decline and Orientation registration begins in mid-March through May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Residency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</a:pPr>
            <a:r>
              <a:rPr lang="en-US" sz="2800" dirty="0" smtClean="0"/>
              <a:t>Residency determination is a critical piece of the admissions process used to determine if student will be assessed in-state or non-resident tuition</a:t>
            </a:r>
          </a:p>
          <a:p>
            <a:pPr>
              <a:spcBef>
                <a:spcPts val="0"/>
              </a:spcBef>
            </a:pPr>
            <a:endParaRPr lang="en-US" sz="2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2800" dirty="0" smtClean="0"/>
              <a:t>Depending on how students answer the residency questions on their application this determination is made automatically</a:t>
            </a:r>
          </a:p>
          <a:p>
            <a:pPr>
              <a:spcBef>
                <a:spcPts val="0"/>
              </a:spcBef>
            </a:pPr>
            <a:endParaRPr lang="en-US" sz="2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2800" dirty="0" smtClean="0"/>
              <a:t>Most local students have no issues with this residency </a:t>
            </a:r>
            <a:r>
              <a:rPr lang="en-US" sz="2800" dirty="0" smtClean="0"/>
              <a:t>determination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Residency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886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800" dirty="0" smtClean="0"/>
              <a:t>For most incoming freshmen, residency is determined by their parent’s residency information if they are younger than 19 years.</a:t>
            </a:r>
          </a:p>
          <a:p>
            <a:pPr>
              <a:spcBef>
                <a:spcPts val="0"/>
              </a:spcBef>
            </a:pPr>
            <a:endParaRPr lang="en-US" sz="2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2800" dirty="0" smtClean="0"/>
              <a:t>For applicants who came from another state or another </a:t>
            </a:r>
            <a:r>
              <a:rPr lang="en-US" sz="2800" dirty="0" smtClean="0"/>
              <a:t>country or whose answers do not clearly establish residency, a </a:t>
            </a:r>
            <a:r>
              <a:rPr lang="en-US" sz="2800" dirty="0" smtClean="0"/>
              <a:t>residency determination must be made manually by our office. </a:t>
            </a:r>
            <a:endParaRPr lang="en-US" sz="2800" dirty="0" smtClean="0"/>
          </a:p>
          <a:p>
            <a:pPr>
              <a:spcBef>
                <a:spcPts val="0"/>
              </a:spcBef>
            </a:pPr>
            <a:endParaRPr lang="en-US" sz="2800" dirty="0" smtClean="0"/>
          </a:p>
          <a:p>
            <a:pPr>
              <a:spcBef>
                <a:spcPts val="0"/>
              </a:spcBef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Residency Undetermined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ts val="0"/>
              </a:spcBef>
            </a:pPr>
            <a:r>
              <a:rPr lang="en-US" sz="2800" dirty="0" smtClean="0"/>
              <a:t>Applicants in this situation are sent a residency form that they must fill out before their application can be processed.</a:t>
            </a:r>
          </a:p>
          <a:p>
            <a:pPr>
              <a:spcBef>
                <a:spcPts val="0"/>
              </a:spcBef>
            </a:pP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2800" dirty="0" smtClean="0"/>
              <a:t>It is </a:t>
            </a:r>
            <a:r>
              <a:rPr lang="en-US" sz="2800" b="1" dirty="0" smtClean="0"/>
              <a:t>critical </a:t>
            </a:r>
            <a:r>
              <a:rPr lang="en-US" sz="2800" dirty="0" smtClean="0"/>
              <a:t>that students submit this information or they will be withdrawn in January</a:t>
            </a:r>
            <a:r>
              <a:rPr lang="en-US" sz="2800" dirty="0" smtClean="0"/>
              <a:t>.</a:t>
            </a:r>
          </a:p>
          <a:p>
            <a:pPr>
              <a:spcBef>
                <a:spcPts val="0"/>
              </a:spcBef>
            </a:pP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2800" dirty="0" smtClean="0"/>
              <a:t>This is the same processes that identifies and handles AB540 paperwork.</a:t>
            </a:r>
            <a:endParaRPr lang="en-US" sz="2800" dirty="0" smtClean="0"/>
          </a:p>
          <a:p>
            <a:pPr>
              <a:spcBef>
                <a:spcPts val="0"/>
              </a:spcBef>
            </a:pP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2800" dirty="0" smtClean="0"/>
              <a:t>Please contact our office if you have questions about students’ residency information.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758</TotalTime>
  <Words>2334</Words>
  <Application>Microsoft Office PowerPoint</Application>
  <PresentationFormat>On-screen Show (4:3)</PresentationFormat>
  <Paragraphs>230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Office Theme</vt:lpstr>
      <vt:lpstr>Fall 2014 Admissions Update</vt:lpstr>
      <vt:lpstr>Admission requirements </vt:lpstr>
      <vt:lpstr>Admission requirements (Local)</vt:lpstr>
      <vt:lpstr>Admission requirements (Non-Local) </vt:lpstr>
      <vt:lpstr>Application processing </vt:lpstr>
      <vt:lpstr>Admission Notifications</vt:lpstr>
      <vt:lpstr>Residency </vt:lpstr>
      <vt:lpstr>Residency </vt:lpstr>
      <vt:lpstr>Residency Undetermined </vt:lpstr>
      <vt:lpstr>Residency Processing Pitfalls</vt:lpstr>
      <vt:lpstr>Residency Improvements</vt:lpstr>
      <vt:lpstr>Fee waiver </vt:lpstr>
      <vt:lpstr>Deadlines </vt:lpstr>
      <vt:lpstr>Technology Improvements</vt:lpstr>
      <vt:lpstr>Early Start Program </vt:lpstr>
      <vt:lpstr>Early Start Program</vt:lpstr>
      <vt:lpstr>Early Start Program </vt:lpstr>
      <vt:lpstr>Early Start Program </vt:lpstr>
      <vt:lpstr>Early Start Myths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Fresno State Powerpoint Template</dc:title>
  <dc:creator>University Communications;Kevin Medeiros</dc:creator>
  <cp:lastModifiedBy>Andy</cp:lastModifiedBy>
  <cp:revision>66</cp:revision>
  <dcterms:created xsi:type="dcterms:W3CDTF">2012-05-16T23:31:48Z</dcterms:created>
  <dcterms:modified xsi:type="dcterms:W3CDTF">2013-10-10T07:29:37Z</dcterms:modified>
</cp:coreProperties>
</file>