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7" r:id="rId3"/>
    <p:sldId id="278" r:id="rId4"/>
    <p:sldId id="257" r:id="rId5"/>
    <p:sldId id="259" r:id="rId6"/>
    <p:sldId id="279" r:id="rId7"/>
    <p:sldId id="260" r:id="rId8"/>
    <p:sldId id="261" r:id="rId9"/>
    <p:sldId id="262" r:id="rId10"/>
    <p:sldId id="263" r:id="rId11"/>
    <p:sldId id="265" r:id="rId12"/>
    <p:sldId id="268" r:id="rId13"/>
    <p:sldId id="269" r:id="rId14"/>
    <p:sldId id="270" r:id="rId15"/>
    <p:sldId id="276" r:id="rId16"/>
    <p:sldId id="271" r:id="rId17"/>
    <p:sldId id="272" r:id="rId18"/>
    <p:sldId id="275" r:id="rId19"/>
    <p:sldId id="273" r:id="rId20"/>
    <p:sldId id="267" r:id="rId21"/>
  </p:sldIdLst>
  <p:sldSz cx="9144000" cy="6858000" type="screen4x3"/>
  <p:notesSz cx="9236075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69" autoAdjust="0"/>
    <p:restoredTop sz="97487" autoAdjust="0"/>
  </p:normalViewPr>
  <p:slideViewPr>
    <p:cSldViewPr>
      <p:cViewPr>
        <p:scale>
          <a:sx n="100" d="100"/>
          <a:sy n="100" d="100"/>
        </p:scale>
        <p:origin x="-450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40" y="1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7F24D6FD-DADD-478A-A456-BC2EE8C5B9F4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40" y="6658664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F27A4C77-E371-442E-8969-E999FB1D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649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40" y="1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D7C88B28-E9CF-43C9-9278-9CB96914774E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5438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29940"/>
            <a:ext cx="7388860" cy="3154680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40" y="6658664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95848DD9-E94F-45D6-8F0E-5CCF385EA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55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48DD9-E94F-45D6-8F0E-5CCF385EA6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044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48DD9-E94F-45D6-8F0E-5CCF385EA6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156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48DD9-E94F-45D6-8F0E-5CCF385EA67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044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56E2F96-7A0C-494C-B4E2-BF16B8DA10FD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DD34233-3FAF-47B8-9772-1FD6AFC0A244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2F96-7A0C-494C-B4E2-BF16B8DA10FD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34233-3FAF-47B8-9772-1FD6AFC0A2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2F96-7A0C-494C-B4E2-BF16B8DA10FD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34233-3FAF-47B8-9772-1FD6AFC0A2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2F96-7A0C-494C-B4E2-BF16B8DA10FD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34233-3FAF-47B8-9772-1FD6AFC0A2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2F96-7A0C-494C-B4E2-BF16B8DA10FD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34233-3FAF-47B8-9772-1FD6AFC0A2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2F96-7A0C-494C-B4E2-BF16B8DA10FD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34233-3FAF-47B8-9772-1FD6AFC0A24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2F96-7A0C-494C-B4E2-BF16B8DA10FD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34233-3FAF-47B8-9772-1FD6AFC0A2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2F96-7A0C-494C-B4E2-BF16B8DA10FD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34233-3FAF-47B8-9772-1FD6AFC0A2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2F96-7A0C-494C-B4E2-BF16B8DA10FD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34233-3FAF-47B8-9772-1FD6AFC0A2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2F96-7A0C-494C-B4E2-BF16B8DA10FD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34233-3FAF-47B8-9772-1FD6AFC0A244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2F96-7A0C-494C-B4E2-BF16B8DA10FD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34233-3FAF-47B8-9772-1FD6AFC0A2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56E2F96-7A0C-494C-B4E2-BF16B8DA10FD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DD34233-3FAF-47B8-9772-1FD6AFC0A2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3505200" cy="6150600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Early Start Program</a:t>
            </a:r>
            <a:b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SUMMER 2014</a:t>
            </a:r>
            <a:b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How to 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Register and Pay Online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57725" y="5255478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Continuing </a:t>
            </a:r>
            <a:r>
              <a:rPr lang="en-US" sz="1600" b="1" dirty="0"/>
              <a:t>&amp; Global </a:t>
            </a:r>
            <a:r>
              <a:rPr lang="en-US" sz="1600" b="1" dirty="0" smtClean="0"/>
              <a:t>Education</a:t>
            </a:r>
            <a:endParaRPr lang="en-US" sz="1600" b="1" dirty="0"/>
          </a:p>
          <a:p>
            <a:r>
              <a:rPr lang="en-US" sz="1600" b="1" dirty="0" smtClean="0"/>
              <a:t>559-278-0333</a:t>
            </a:r>
            <a:endParaRPr lang="en-US" sz="1600" b="1" dirty="0"/>
          </a:p>
          <a:p>
            <a:r>
              <a:rPr lang="en-US" sz="1600" b="1" dirty="0" smtClean="0"/>
              <a:t>www.csufresno.edu/cge</a:t>
            </a:r>
            <a:endParaRPr 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48200" y="304800"/>
            <a:ext cx="3505197" cy="17158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sz="1050" dirty="0" smtClean="0"/>
          </a:p>
          <a:p>
            <a:r>
              <a:rPr lang="en-US" dirty="0" smtClean="0"/>
              <a:t>For more information on the Early Start Program and to view video tutorials,  go to  </a:t>
            </a:r>
          </a:p>
          <a:p>
            <a:endParaRPr lang="en-US" sz="1050" b="1" dirty="0">
              <a:solidFill>
                <a:srgbClr val="FF0000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www.gotofresnostate.com</a:t>
            </a:r>
          </a:p>
          <a:p>
            <a:endParaRPr lang="en-US" sz="1050" b="1" dirty="0" smtClean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48201" y="2590800"/>
            <a:ext cx="350519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After viewing this presentation, if you still need assistance with registration or online payment, call the Student HELP desk at 278-7000.</a:t>
            </a:r>
            <a:endParaRPr lang="en-US" sz="1400" dirty="0"/>
          </a:p>
          <a:p>
            <a:endParaRPr lang="en-US" sz="1400" dirty="0" smtClean="0"/>
          </a:p>
          <a:p>
            <a:pPr algn="ctr"/>
            <a:r>
              <a:rPr lang="en-US" sz="1400" dirty="0" smtClean="0"/>
              <a:t>Monday </a:t>
            </a:r>
            <a:r>
              <a:rPr lang="en-US" sz="1400" dirty="0"/>
              <a:t>– </a:t>
            </a:r>
            <a:r>
              <a:rPr lang="en-US" sz="1400" dirty="0" smtClean="0"/>
              <a:t>Friday         Saturday</a:t>
            </a:r>
          </a:p>
          <a:p>
            <a:r>
              <a:rPr lang="en-US" sz="1400" dirty="0" smtClean="0"/>
              <a:t>         7 </a:t>
            </a:r>
            <a:r>
              <a:rPr lang="en-US" sz="1400" dirty="0"/>
              <a:t>am </a:t>
            </a:r>
            <a:r>
              <a:rPr lang="en-US" sz="1400" dirty="0" smtClean="0"/>
              <a:t>to </a:t>
            </a:r>
            <a:r>
              <a:rPr lang="en-US" sz="1400" dirty="0"/>
              <a:t>9 </a:t>
            </a:r>
            <a:r>
              <a:rPr lang="en-US" sz="1400" dirty="0" smtClean="0"/>
              <a:t>pm         8 </a:t>
            </a:r>
            <a:r>
              <a:rPr lang="en-US" sz="1400" dirty="0"/>
              <a:t>am to 5 </a:t>
            </a:r>
            <a:r>
              <a:rPr lang="en-US" sz="1400" dirty="0" smtClean="0"/>
              <a:t>pm</a:t>
            </a:r>
          </a:p>
          <a:p>
            <a:endParaRPr lang="en-US" sz="1400" dirty="0"/>
          </a:p>
          <a:p>
            <a:pPr algn="ctr"/>
            <a:r>
              <a:rPr lang="en-US" sz="1400" dirty="0" smtClean="0"/>
              <a:t> </a:t>
            </a:r>
            <a:r>
              <a:rPr lang="en-US" sz="1400" b="1" i="1" u="sng" dirty="0" smtClean="0"/>
              <a:t>Summer </a:t>
            </a:r>
            <a:r>
              <a:rPr lang="en-US" sz="1400" b="1" i="1" u="sng" dirty="0"/>
              <a:t>Hours May </a:t>
            </a:r>
            <a:r>
              <a:rPr lang="en-US" sz="1400" b="1" i="1" u="sng" dirty="0" smtClean="0"/>
              <a:t>19 </a:t>
            </a:r>
            <a:r>
              <a:rPr lang="en-US" sz="1400" b="1" i="1" u="sng" dirty="0"/>
              <a:t>- August </a:t>
            </a:r>
            <a:r>
              <a:rPr lang="en-US" sz="1400" b="1" i="1" u="sng" dirty="0" smtClean="0"/>
              <a:t>8</a:t>
            </a:r>
            <a:endParaRPr lang="en-US" sz="1400" b="1" i="1" u="sng" dirty="0"/>
          </a:p>
          <a:p>
            <a:pPr algn="ctr"/>
            <a:r>
              <a:rPr lang="en-US" sz="1400" dirty="0" smtClean="0"/>
              <a:t>Monday </a:t>
            </a:r>
            <a:r>
              <a:rPr lang="en-US" sz="1400" dirty="0"/>
              <a:t>– Saturday  </a:t>
            </a:r>
          </a:p>
          <a:p>
            <a:pPr algn="ctr"/>
            <a:r>
              <a:rPr lang="en-US" sz="1400" dirty="0"/>
              <a:t>7 am </a:t>
            </a:r>
            <a:r>
              <a:rPr lang="en-US" sz="1400" dirty="0" smtClean="0"/>
              <a:t>to </a:t>
            </a:r>
            <a:r>
              <a:rPr lang="en-US" sz="1400" dirty="0"/>
              <a:t>6 pm</a:t>
            </a:r>
          </a:p>
        </p:txBody>
      </p:sp>
    </p:spTree>
    <p:extLst>
      <p:ext uri="{BB962C8B-B14F-4D97-AF65-F5344CB8AC3E}">
        <p14:creationId xmlns:p14="http://schemas.microsoft.com/office/powerpoint/2010/main" val="152787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158847"/>
            <a:ext cx="3905250" cy="402423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352760"/>
            <a:ext cx="3810001" cy="2362200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A</a:t>
            </a:r>
            <a:r>
              <a:rPr lang="en-US" sz="2000" b="1" dirty="0" smtClean="0">
                <a:solidFill>
                  <a:schemeClr val="tx1"/>
                </a:solidFill>
              </a:rPr>
              <a:t> message will pop-up for </a:t>
            </a:r>
            <a:br>
              <a:rPr lang="en-US" sz="2000" b="1" dirty="0" smtClean="0">
                <a:solidFill>
                  <a:schemeClr val="tx1"/>
                </a:solidFill>
              </a:rPr>
            </a:br>
            <a:r>
              <a:rPr lang="en-US" sz="2000" i="1" dirty="0" smtClean="0">
                <a:solidFill>
                  <a:schemeClr val="tx1"/>
                </a:solidFill>
              </a:rPr>
              <a:t>FA Waiver-Eligible 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b="1" dirty="0" smtClean="0">
                <a:solidFill>
                  <a:schemeClr val="tx1"/>
                </a:solidFill>
              </a:rPr>
              <a:t>OR</a:t>
            </a:r>
            <a:r>
              <a:rPr lang="en-US" sz="2000" dirty="0" smtClean="0"/>
              <a:t>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2000" i="1" dirty="0" smtClean="0">
                <a:solidFill>
                  <a:schemeClr val="tx1"/>
                </a:solidFill>
              </a:rPr>
              <a:t>Non Financial Aid Student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b="1" dirty="0" smtClean="0">
                <a:solidFill>
                  <a:schemeClr val="tx1"/>
                </a:solidFill>
              </a:rPr>
              <a:t>Click OK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2676723"/>
            <a:ext cx="3419475" cy="2766617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8"/>
          <a:stretch/>
        </p:blipFill>
        <p:spPr>
          <a:xfrm>
            <a:off x="544287" y="4846320"/>
            <a:ext cx="3951514" cy="15544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24400" y="1524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Success: enrolled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953375" y="4827669"/>
            <a:ext cx="247650" cy="171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707475" y="4386944"/>
            <a:ext cx="930088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2015558">
            <a:off x="6645283" y="1559429"/>
            <a:ext cx="286977" cy="64453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800600" y="770965"/>
            <a:ext cx="358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If you need to make a payment, go back to the Student Center.</a:t>
            </a:r>
            <a:endParaRPr lang="en-US" sz="2000" b="1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4572000" y="762000"/>
            <a:ext cx="0" cy="5562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2895600"/>
            <a:ext cx="3962400" cy="162449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00808" y="3276600"/>
            <a:ext cx="16002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15516" y="5246914"/>
            <a:ext cx="1877561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590800" y="4238626"/>
            <a:ext cx="1" cy="1781174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810125" y="2333625"/>
            <a:ext cx="7620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544287" y="6400800"/>
            <a:ext cx="3951514" cy="0"/>
          </a:xfrm>
          <a:prstGeom prst="line">
            <a:avLst/>
          </a:prstGeom>
          <a:ln w="476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810125" y="2486025"/>
            <a:ext cx="762000" cy="10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54296" y="5707380"/>
            <a:ext cx="274504" cy="83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03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24400" y="152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How to Pay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547" y="1524000"/>
            <a:ext cx="7363853" cy="3915322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 rot="17506460">
            <a:off x="764829" y="2650306"/>
            <a:ext cx="282815" cy="67754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828800" y="4087257"/>
            <a:ext cx="3930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Go to </a:t>
            </a:r>
          </a:p>
          <a:p>
            <a:r>
              <a:rPr lang="en-US" sz="2400" i="1" dirty="0" smtClean="0"/>
              <a:t>“My Finances” </a:t>
            </a:r>
          </a:p>
          <a:p>
            <a:r>
              <a:rPr lang="en-US" sz="2400" b="1" dirty="0" smtClean="0"/>
              <a:t>to pay your fees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0253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91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43000"/>
            <a:ext cx="7178209" cy="4800600"/>
          </a:xfrm>
        </p:spPr>
      </p:pic>
      <p:sp>
        <p:nvSpPr>
          <p:cNvPr id="5" name="TextBox 4"/>
          <p:cNvSpPr txBox="1"/>
          <p:nvPr/>
        </p:nvSpPr>
        <p:spPr>
          <a:xfrm>
            <a:off x="4724400" y="1524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What are your fees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 rot="4404586">
            <a:off x="7109691" y="4067066"/>
            <a:ext cx="243723" cy="70694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0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91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0200"/>
            <a:ext cx="4047551" cy="4648200"/>
          </a:xfrm>
        </p:spPr>
      </p:pic>
      <p:pic>
        <p:nvPicPr>
          <p:cNvPr id="6" name="Content Placeholder 4"/>
          <p:cNvPicPr>
            <a:picLocks noGrp="1" noChangeAspect="1"/>
          </p:cNvPicPr>
          <p:nvPr>
            <p:ph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37"/>
          <a:stretch/>
        </p:blipFill>
        <p:spPr>
          <a:xfrm>
            <a:off x="4572000" y="2071553"/>
            <a:ext cx="3929063" cy="2743200"/>
          </a:xfrm>
        </p:spPr>
      </p:pic>
      <p:sp>
        <p:nvSpPr>
          <p:cNvPr id="8" name="TextBox 7"/>
          <p:cNvSpPr txBox="1"/>
          <p:nvPr/>
        </p:nvSpPr>
        <p:spPr>
          <a:xfrm>
            <a:off x="4724400" y="1524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Make a Payment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6096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Click on </a:t>
            </a:r>
            <a:r>
              <a:rPr lang="en-US" i="1" dirty="0" smtClean="0"/>
              <a:t>“View e-Bills/Make a Payment” </a:t>
            </a:r>
            <a:r>
              <a:rPr lang="en-US" b="1" dirty="0" smtClean="0"/>
              <a:t>to make a payment online</a:t>
            </a:r>
            <a:endParaRPr lang="en-US" b="1" dirty="0"/>
          </a:p>
        </p:txBody>
      </p:sp>
      <p:sp>
        <p:nvSpPr>
          <p:cNvPr id="10" name="Oval 9"/>
          <p:cNvSpPr/>
          <p:nvPr/>
        </p:nvSpPr>
        <p:spPr>
          <a:xfrm>
            <a:off x="3724275" y="3238500"/>
            <a:ext cx="762000" cy="5524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17090306">
            <a:off x="2737058" y="3437478"/>
            <a:ext cx="243723" cy="70694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581525" y="16764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Click on </a:t>
            </a:r>
            <a:r>
              <a:rPr lang="en-US" dirty="0" smtClean="0"/>
              <a:t>“Make a Payment”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4533900" y="762000"/>
            <a:ext cx="0" cy="5562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419600" y="2209800"/>
            <a:ext cx="2743200" cy="1649994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219200" y="3495675"/>
            <a:ext cx="1524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4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91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610099" y="-19050"/>
            <a:ext cx="3590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Make payment to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Continuing &amp; Global Education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533400" y="3657600"/>
            <a:ext cx="8077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" t="-8929" r="3140" b="5358"/>
          <a:stretch/>
        </p:blipFill>
        <p:spPr>
          <a:xfrm>
            <a:off x="1508760" y="3657600"/>
            <a:ext cx="6035040" cy="26517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041" y="838200"/>
            <a:ext cx="6550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Make the payment to </a:t>
            </a:r>
            <a:r>
              <a:rPr lang="en-US" i="1" dirty="0" smtClean="0"/>
              <a:t>“Payment-Continuing and Global”</a:t>
            </a:r>
            <a:endParaRPr lang="en-US" i="1" dirty="0"/>
          </a:p>
        </p:txBody>
      </p:sp>
      <p:pic>
        <p:nvPicPr>
          <p:cNvPr id="14" name="Content Placeholder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82"/>
          <a:stretch/>
        </p:blipFill>
        <p:spPr>
          <a:xfrm>
            <a:off x="1295400" y="1346026"/>
            <a:ext cx="6629400" cy="2235374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1219200" y="2650951"/>
            <a:ext cx="1905000" cy="3127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3949640" flipH="1">
            <a:off x="4278751" y="846711"/>
            <a:ext cx="227127" cy="263063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696200" y="1955626"/>
            <a:ext cx="685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239000" y="1955626"/>
            <a:ext cx="5334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0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702" y="4832098"/>
            <a:ext cx="1415814" cy="350520"/>
          </a:xfrm>
        </p:spPr>
        <p:txBody>
          <a:bodyPr>
            <a:normAutofit fontScale="90000"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Checkout</a:t>
            </a:r>
            <a:br>
              <a:rPr lang="en-US" sz="2000" b="1" dirty="0" smtClean="0">
                <a:solidFill>
                  <a:schemeClr val="tx1"/>
                </a:solidFill>
              </a:rPr>
            </a:br>
            <a:r>
              <a:rPr lang="en-US" sz="2000" b="1" dirty="0" smtClean="0">
                <a:solidFill>
                  <a:schemeClr val="tx1"/>
                </a:solidFill>
              </a:rPr>
              <a:t>here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80" b="15831"/>
          <a:stretch/>
        </p:blipFill>
        <p:spPr>
          <a:xfrm>
            <a:off x="584702" y="685800"/>
            <a:ext cx="5816098" cy="27889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39232" y="1325880"/>
            <a:ext cx="862666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37493" y="1968891"/>
            <a:ext cx="623842" cy="129540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4233666">
            <a:off x="3256502" y="2165078"/>
            <a:ext cx="243723" cy="70694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05407" y="1840349"/>
            <a:ext cx="432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Fill in the amount you want to pay.</a:t>
            </a:r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595160"/>
            <a:ext cx="6477000" cy="2824397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 rot="16200000">
            <a:off x="6765089" y="4539167"/>
            <a:ext cx="296202" cy="115373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533400" y="3505200"/>
            <a:ext cx="8077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639232" y="1219200"/>
            <a:ext cx="761568" cy="1066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66970" y="4191000"/>
            <a:ext cx="843630" cy="1066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703885" y="164068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Amount to Pay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38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91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" b="-1318"/>
          <a:stretch/>
        </p:blipFill>
        <p:spPr>
          <a:xfrm>
            <a:off x="1840524" y="1729098"/>
            <a:ext cx="6771282" cy="4214502"/>
          </a:xfrm>
        </p:spPr>
      </p:pic>
      <p:sp>
        <p:nvSpPr>
          <p:cNvPr id="11" name="TextBox 10"/>
          <p:cNvSpPr txBox="1"/>
          <p:nvPr/>
        </p:nvSpPr>
        <p:spPr>
          <a:xfrm>
            <a:off x="715945" y="886378"/>
            <a:ext cx="7677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Select a method of payment</a:t>
            </a:r>
          </a:p>
          <a:p>
            <a:endParaRPr lang="en-US" sz="2000" b="1" dirty="0"/>
          </a:p>
        </p:txBody>
      </p:sp>
      <p:cxnSp>
        <p:nvCxnSpPr>
          <p:cNvPr id="14" name="Elbow Connector 13"/>
          <p:cNvCxnSpPr/>
          <p:nvPr/>
        </p:nvCxnSpPr>
        <p:spPr>
          <a:xfrm flipV="1">
            <a:off x="1400909" y="4116465"/>
            <a:ext cx="609600" cy="80508"/>
          </a:xfrm>
          <a:prstGeom prst="bentConnector3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>
            <a:off x="1225063" y="3107706"/>
            <a:ext cx="785446" cy="88902"/>
          </a:xfrm>
          <a:prstGeom prst="bentConnector3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724400" y="187459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How are you paying?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6509" y="2672973"/>
            <a:ext cx="1295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Credit </a:t>
            </a:r>
            <a:r>
              <a:rPr lang="en-US" b="1" dirty="0" smtClean="0"/>
              <a:t>Card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Electronic Check</a:t>
            </a:r>
          </a:p>
        </p:txBody>
      </p:sp>
      <p:sp>
        <p:nvSpPr>
          <p:cNvPr id="2" name="Rectangle 1"/>
          <p:cNvSpPr/>
          <p:nvPr/>
        </p:nvSpPr>
        <p:spPr>
          <a:xfrm>
            <a:off x="7696200" y="2286000"/>
            <a:ext cx="914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91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8"/>
          <a:stretch/>
        </p:blipFill>
        <p:spPr>
          <a:xfrm>
            <a:off x="533400" y="457200"/>
            <a:ext cx="3931920" cy="29508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581400"/>
            <a:ext cx="4495800" cy="28448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24400" y="1524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Paying by Credit Card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71499" y="2298228"/>
            <a:ext cx="228600" cy="2177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95298" y="2053395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sym typeface="Wingdings 2"/>
              </a:rPr>
              <a:t>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 rot="4233666">
            <a:off x="4853887" y="1916743"/>
            <a:ext cx="296202" cy="115373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16200000">
            <a:off x="7139808" y="5739415"/>
            <a:ext cx="285317" cy="115373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533400" y="3505200"/>
            <a:ext cx="8077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962400" y="1066800"/>
            <a:ext cx="50292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901940" y="4267200"/>
            <a:ext cx="70866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1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91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24400" y="1524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Paying by Credit Card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32248"/>
            <a:ext cx="5943600" cy="4538631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2819400" y="1882651"/>
            <a:ext cx="2743200" cy="3127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295400" y="5387139"/>
            <a:ext cx="1752600" cy="3127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200400" y="5543490"/>
            <a:ext cx="472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Print a receipt for your records.</a:t>
            </a:r>
            <a:endParaRPr lang="en-US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6629400" y="1676400"/>
            <a:ext cx="8382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019300" y="2400300"/>
            <a:ext cx="7620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43175" y="2590800"/>
            <a:ext cx="1524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69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91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164771"/>
            <a:ext cx="6285464" cy="49957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66732" y="-76200"/>
            <a:ext cx="3258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Paying with an Electronic Check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3581400"/>
            <a:ext cx="1600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Fill in the required information and continue checkout</a:t>
            </a:r>
            <a:endParaRPr lang="en-US" sz="2000" b="1" dirty="0"/>
          </a:p>
        </p:txBody>
      </p:sp>
      <p:sp>
        <p:nvSpPr>
          <p:cNvPr id="5" name="Down Arrow 4"/>
          <p:cNvSpPr/>
          <p:nvPr/>
        </p:nvSpPr>
        <p:spPr>
          <a:xfrm rot="16200000">
            <a:off x="6703319" y="5461745"/>
            <a:ext cx="243896" cy="115373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4114800" cy="937353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Go to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>
                <a:solidFill>
                  <a:schemeClr val="tx1"/>
                </a:solidFill>
              </a:rPr>
              <a:t>https://my.csufresno.edu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7" b="6855"/>
          <a:stretch/>
        </p:blipFill>
        <p:spPr>
          <a:xfrm>
            <a:off x="894556" y="1828799"/>
            <a:ext cx="3401733" cy="4177134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" t="1" r="1457" b="698"/>
          <a:stretch/>
        </p:blipFill>
        <p:spPr>
          <a:xfrm>
            <a:off x="5040248" y="1676400"/>
            <a:ext cx="3341752" cy="4673815"/>
          </a:xfrm>
        </p:spPr>
      </p:pic>
      <p:sp>
        <p:nvSpPr>
          <p:cNvPr id="5" name="TextBox 4"/>
          <p:cNvSpPr txBox="1"/>
          <p:nvPr/>
        </p:nvSpPr>
        <p:spPr>
          <a:xfrm>
            <a:off x="4724400" y="152400"/>
            <a:ext cx="3124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Log in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 rot="3427981">
            <a:off x="3318489" y="1705861"/>
            <a:ext cx="199826" cy="57142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648200" y="762000"/>
            <a:ext cx="0" cy="5562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800600" y="762000"/>
            <a:ext cx="373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Enter your </a:t>
            </a:r>
          </a:p>
          <a:p>
            <a:r>
              <a:rPr lang="en-US" sz="2000" dirty="0" smtClean="0"/>
              <a:t>Username and Password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6486673" y="2578604"/>
            <a:ext cx="1052106" cy="97821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488722" y="2731004"/>
            <a:ext cx="1052106" cy="97821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14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Early Start Program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953000" y="228600"/>
            <a:ext cx="304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Continuing &amp; Global Education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559 – 278- 0333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www.csufresno.edu/cge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384512"/>
            <a:ext cx="31242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Need technical HELP registering or paying online.  </a:t>
            </a:r>
          </a:p>
          <a:p>
            <a:endParaRPr lang="en-US" sz="2000" dirty="0"/>
          </a:p>
          <a:p>
            <a:r>
              <a:rPr lang="en-US" sz="2000" dirty="0" smtClean="0"/>
              <a:t>Call the </a:t>
            </a:r>
            <a:r>
              <a:rPr lang="en-US" sz="2000" b="1" dirty="0" smtClean="0"/>
              <a:t>Student HELP </a:t>
            </a:r>
            <a:r>
              <a:rPr lang="en-US" sz="2000" dirty="0" smtClean="0"/>
              <a:t>desk at </a:t>
            </a:r>
            <a:r>
              <a:rPr lang="en-US" sz="2000" b="1" dirty="0" smtClean="0"/>
              <a:t>278-7000</a:t>
            </a:r>
          </a:p>
          <a:p>
            <a:endParaRPr lang="en-US" sz="2000" dirty="0"/>
          </a:p>
          <a:p>
            <a:r>
              <a:rPr lang="en-US" sz="2000" dirty="0" smtClean="0"/>
              <a:t>Monday – Friday  </a:t>
            </a:r>
          </a:p>
          <a:p>
            <a:r>
              <a:rPr lang="en-US" sz="2000" dirty="0" smtClean="0"/>
              <a:t>7 am – 9 pm</a:t>
            </a:r>
          </a:p>
          <a:p>
            <a:endParaRPr lang="en-US" sz="2000" dirty="0"/>
          </a:p>
          <a:p>
            <a:r>
              <a:rPr lang="en-US" sz="2000" dirty="0" smtClean="0"/>
              <a:t>Saturday  </a:t>
            </a:r>
          </a:p>
          <a:p>
            <a:r>
              <a:rPr lang="en-US" sz="2000" dirty="0" smtClean="0"/>
              <a:t>8 am – 5 pm</a:t>
            </a:r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b="1" dirty="0" smtClean="0"/>
              <a:t>Summer Hours </a:t>
            </a:r>
          </a:p>
          <a:p>
            <a:r>
              <a:rPr lang="en-US" sz="2000" dirty="0" smtClean="0"/>
              <a:t>May 19 - August 8</a:t>
            </a:r>
          </a:p>
          <a:p>
            <a:endParaRPr lang="en-US" sz="2000" dirty="0" smtClean="0"/>
          </a:p>
          <a:p>
            <a:r>
              <a:rPr lang="en-US" sz="2000" dirty="0"/>
              <a:t>Monday – </a:t>
            </a:r>
            <a:r>
              <a:rPr lang="en-US" sz="2000" dirty="0" smtClean="0"/>
              <a:t>Saturday  </a:t>
            </a:r>
            <a:endParaRPr lang="en-US" sz="2000" dirty="0"/>
          </a:p>
          <a:p>
            <a:r>
              <a:rPr lang="en-US" sz="2000" dirty="0" smtClean="0"/>
              <a:t>7 </a:t>
            </a:r>
            <a:r>
              <a:rPr lang="en-US" sz="2000" dirty="0"/>
              <a:t>am – </a:t>
            </a:r>
            <a:r>
              <a:rPr lang="en-US" sz="2000" dirty="0" smtClean="0"/>
              <a:t>6 pm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8077200" y="6629400"/>
            <a:ext cx="990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CGE:mlr</a:t>
            </a:r>
            <a:r>
              <a:rPr lang="en-US" sz="800" dirty="0" smtClean="0"/>
              <a:t> 3/4/13</a:t>
            </a:r>
            <a:endParaRPr lang="en-US" sz="8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62000" y="4419600"/>
            <a:ext cx="2743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79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86200"/>
            <a:ext cx="2209800" cy="8382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Click on </a:t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i="1" dirty="0" smtClean="0">
                <a:solidFill>
                  <a:schemeClr val="tx1"/>
                </a:solidFill>
              </a:rPr>
              <a:t>“Self Service”</a:t>
            </a:r>
            <a:endParaRPr lang="en-US" sz="2400" i="1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" t="2702" r="3409" b="5405"/>
          <a:stretch/>
        </p:blipFill>
        <p:spPr>
          <a:xfrm>
            <a:off x="609600" y="533400"/>
            <a:ext cx="3840480" cy="310896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70190"/>
          <a:stretch/>
        </p:blipFill>
        <p:spPr>
          <a:xfrm>
            <a:off x="5486400" y="1109777"/>
            <a:ext cx="2590800" cy="5219687"/>
          </a:xfrm>
        </p:spPr>
      </p:pic>
      <p:sp>
        <p:nvSpPr>
          <p:cNvPr id="7" name="Down Arrow 6"/>
          <p:cNvSpPr/>
          <p:nvPr/>
        </p:nvSpPr>
        <p:spPr>
          <a:xfrm rot="6372053">
            <a:off x="1961045" y="2167030"/>
            <a:ext cx="281066" cy="103798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14025468">
            <a:off x="4908742" y="1953822"/>
            <a:ext cx="281066" cy="103798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24400" y="152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Getting Started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39172" y="4857750"/>
            <a:ext cx="27988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Then Click on </a:t>
            </a:r>
            <a:br>
              <a:rPr lang="en-US" sz="2400" b="1" dirty="0"/>
            </a:br>
            <a:r>
              <a:rPr lang="en-US" sz="2400" i="1" dirty="0"/>
              <a:t>“Student Center</a:t>
            </a:r>
            <a:r>
              <a:rPr lang="en-US" sz="2400" i="1" dirty="0" smtClean="0"/>
              <a:t>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5165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881" y="1729502"/>
            <a:ext cx="6935752" cy="45005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24400" y="152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Make a Selection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 rot="18047191">
            <a:off x="951454" y="1782030"/>
            <a:ext cx="228600" cy="6719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2000" y="1019261"/>
            <a:ext cx="4944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Click on the green arrow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6878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891" y="762000"/>
            <a:ext cx="5930509" cy="3947601"/>
          </a:xfrm>
        </p:spPr>
      </p:pic>
      <p:sp>
        <p:nvSpPr>
          <p:cNvPr id="5" name="Down Arrow 4"/>
          <p:cNvSpPr/>
          <p:nvPr/>
        </p:nvSpPr>
        <p:spPr>
          <a:xfrm rot="17058443">
            <a:off x="2388889" y="1477648"/>
            <a:ext cx="185254" cy="54727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4389" y="164068"/>
            <a:ext cx="2183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Enroll in Early Start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8126" y="730801"/>
            <a:ext cx="1676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Click on </a:t>
            </a:r>
            <a:r>
              <a:rPr lang="en-US" sz="2000" dirty="0" smtClean="0"/>
              <a:t>“Enroll in Early Start”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2640240" y="985383"/>
            <a:ext cx="761999" cy="12311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800" b="1" kern="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Your Name Here</a:t>
            </a:r>
            <a:endParaRPr lang="en-US" sz="800" b="1" kern="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32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808" y="3429002"/>
            <a:ext cx="2218592" cy="1120744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Select the term and Click </a:t>
            </a:r>
            <a:r>
              <a:rPr lang="en-US" sz="2000" dirty="0" smtClean="0">
                <a:solidFill>
                  <a:schemeClr val="tx1"/>
                </a:solidFill>
              </a:rPr>
              <a:t>“Continue”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646" y="3104664"/>
            <a:ext cx="5794002" cy="3329050"/>
          </a:xfrm>
        </p:spPr>
      </p:pic>
      <p:sp>
        <p:nvSpPr>
          <p:cNvPr id="5" name="Oval 4"/>
          <p:cNvSpPr/>
          <p:nvPr/>
        </p:nvSpPr>
        <p:spPr>
          <a:xfrm>
            <a:off x="2895601" y="4819909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18047191">
            <a:off x="2472262" y="4483925"/>
            <a:ext cx="228600" cy="6719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53"/>
          <a:stretch/>
        </p:blipFill>
        <p:spPr>
          <a:xfrm>
            <a:off x="4674388" y="1241444"/>
            <a:ext cx="3936209" cy="1613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1252330"/>
            <a:ext cx="3962400" cy="162449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0808" y="1644920"/>
            <a:ext cx="16002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762499" y="1623675"/>
            <a:ext cx="1879993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4674389" y="2855055"/>
            <a:ext cx="3936208" cy="0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971800" y="2524152"/>
            <a:ext cx="3200400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7200" y="838200"/>
            <a:ext cx="5123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One of these messages will pop up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648200" y="164068"/>
            <a:ext cx="2499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Term is Summer 2014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73920" y="2045527"/>
            <a:ext cx="345880" cy="116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810000" y="4876800"/>
            <a:ext cx="152400" cy="95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03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66800"/>
            <a:ext cx="3939222" cy="3111502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762000"/>
            <a:ext cx="3419475" cy="3331531"/>
          </a:xfrm>
        </p:spPr>
      </p:pic>
      <p:sp>
        <p:nvSpPr>
          <p:cNvPr id="7" name="Rectangle 6"/>
          <p:cNvSpPr/>
          <p:nvPr/>
        </p:nvSpPr>
        <p:spPr>
          <a:xfrm>
            <a:off x="699629" y="2217154"/>
            <a:ext cx="622506" cy="1196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12791863">
            <a:off x="877430" y="3529057"/>
            <a:ext cx="228600" cy="6719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35788" y="3392236"/>
            <a:ext cx="609599" cy="1290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3427981">
            <a:off x="7318771" y="1771074"/>
            <a:ext cx="200944" cy="57142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876800" y="4128082"/>
            <a:ext cx="373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Make a selection for </a:t>
            </a:r>
          </a:p>
          <a:p>
            <a:r>
              <a:rPr lang="en-US" dirty="0" smtClean="0"/>
              <a:t>Course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smtClean="0"/>
              <a:t>Subject</a:t>
            </a:r>
          </a:p>
          <a:p>
            <a:r>
              <a:rPr lang="en-US" dirty="0" smtClean="0">
                <a:sym typeface="Wingdings"/>
              </a:rPr>
              <a:t> </a:t>
            </a:r>
            <a:r>
              <a:rPr lang="en-US" dirty="0" smtClean="0"/>
              <a:t>Early Start English</a:t>
            </a:r>
          </a:p>
          <a:p>
            <a:r>
              <a:rPr lang="en-US" dirty="0" smtClean="0">
                <a:sym typeface="Wingdings"/>
              </a:rPr>
              <a:t> </a:t>
            </a:r>
            <a:r>
              <a:rPr lang="en-US" dirty="0" smtClean="0"/>
              <a:t>Early Start Math</a:t>
            </a:r>
          </a:p>
          <a:p>
            <a:endParaRPr lang="en-US" dirty="0"/>
          </a:p>
          <a:p>
            <a:r>
              <a:rPr lang="en-US" b="1" dirty="0" smtClean="0"/>
              <a:t>Fill in the </a:t>
            </a:r>
            <a:r>
              <a:rPr lang="en-US" dirty="0" smtClean="0"/>
              <a:t>Course Number</a:t>
            </a:r>
          </a:p>
          <a:p>
            <a:r>
              <a:rPr lang="en-US" dirty="0" smtClean="0">
                <a:sym typeface="Wingdings"/>
              </a:rPr>
              <a:t> </a:t>
            </a:r>
            <a:r>
              <a:rPr lang="en-US" dirty="0" smtClean="0"/>
              <a:t>1 for 1 unit</a:t>
            </a:r>
          </a:p>
          <a:p>
            <a:r>
              <a:rPr lang="en-US" dirty="0" smtClean="0">
                <a:sym typeface="Wingdings"/>
              </a:rPr>
              <a:t> </a:t>
            </a:r>
            <a:r>
              <a:rPr lang="en-US" dirty="0" smtClean="0"/>
              <a:t>3 for 3 units</a:t>
            </a:r>
          </a:p>
        </p:txBody>
      </p:sp>
      <p:sp>
        <p:nvSpPr>
          <p:cNvPr id="13" name="Down Arrow 12"/>
          <p:cNvSpPr/>
          <p:nvPr/>
        </p:nvSpPr>
        <p:spPr>
          <a:xfrm rot="3427981">
            <a:off x="7509489" y="1980772"/>
            <a:ext cx="199826" cy="57142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724400" y="152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Select Classes to Add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724400" y="762000"/>
            <a:ext cx="0" cy="5562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848895" y="3065793"/>
            <a:ext cx="351204" cy="78068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12124" y="4724400"/>
            <a:ext cx="381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IF you were given a 5 digit class number, enter it now.   Otherwise, Click on </a:t>
            </a:r>
            <a:r>
              <a:rPr lang="en-US" sz="2000" dirty="0" smtClean="0"/>
              <a:t>“Class Search”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5105400" y="990600"/>
            <a:ext cx="752475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940765" y="1795955"/>
            <a:ext cx="514847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336476" y="1824864"/>
            <a:ext cx="64324" cy="4729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5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62000"/>
            <a:ext cx="3886200" cy="4935416"/>
          </a:xfrm>
        </p:spPr>
      </p:pic>
      <p:pic>
        <p:nvPicPr>
          <p:cNvPr id="4" name="Content Placeholder 3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768724"/>
            <a:ext cx="3871342" cy="4200525"/>
          </a:xfrm>
        </p:spPr>
      </p:pic>
      <p:sp>
        <p:nvSpPr>
          <p:cNvPr id="6" name="TextBox 5"/>
          <p:cNvSpPr txBox="1"/>
          <p:nvPr/>
        </p:nvSpPr>
        <p:spPr>
          <a:xfrm>
            <a:off x="4648200" y="152400"/>
            <a:ext cx="2895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Select your course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276600" y="3657600"/>
            <a:ext cx="6096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Elbow Connector 10"/>
          <p:cNvCxnSpPr/>
          <p:nvPr/>
        </p:nvCxnSpPr>
        <p:spPr>
          <a:xfrm rot="10800000" flipV="1">
            <a:off x="3886202" y="3937000"/>
            <a:ext cx="914398" cy="158750"/>
          </a:xfrm>
          <a:prstGeom prst="bentConnector3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 rot="10800000" flipV="1">
            <a:off x="3876675" y="4638675"/>
            <a:ext cx="419099" cy="158750"/>
          </a:xfrm>
          <a:prstGeom prst="bentConnector3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 rot="10800000" flipV="1">
            <a:off x="3876673" y="5343525"/>
            <a:ext cx="419099" cy="158750"/>
          </a:xfrm>
          <a:prstGeom prst="bentConnector3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572000" y="762000"/>
            <a:ext cx="0" cy="5562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Down Arrow 23"/>
          <p:cNvSpPr/>
          <p:nvPr/>
        </p:nvSpPr>
        <p:spPr>
          <a:xfrm rot="3427981">
            <a:off x="8271489" y="3077462"/>
            <a:ext cx="199826" cy="57142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85800" y="990600"/>
            <a:ext cx="838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758020" y="1857932"/>
            <a:ext cx="1143000" cy="2622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000832" y="2491066"/>
            <a:ext cx="346535" cy="141942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888099" y="5252682"/>
            <a:ext cx="36463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IF you </a:t>
            </a:r>
            <a:r>
              <a:rPr lang="en-US" b="1" dirty="0" smtClean="0"/>
              <a:t>were given a permission number, enter it now.  Otherwise, Click on </a:t>
            </a:r>
            <a:r>
              <a:rPr lang="en-US" i="1" dirty="0" smtClean="0"/>
              <a:t>“Next”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09600" y="5781764"/>
            <a:ext cx="37455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Select the class you want to enroll in</a:t>
            </a:r>
            <a:endParaRPr lang="en-US" sz="2000" b="1" dirty="0"/>
          </a:p>
        </p:txBody>
      </p:sp>
      <p:sp>
        <p:nvSpPr>
          <p:cNvPr id="19" name="Oval 18"/>
          <p:cNvSpPr/>
          <p:nvPr/>
        </p:nvSpPr>
        <p:spPr>
          <a:xfrm>
            <a:off x="2064124" y="2110004"/>
            <a:ext cx="76200" cy="5481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253320" y="1752600"/>
            <a:ext cx="76200" cy="5481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90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140180"/>
            <a:ext cx="3962400" cy="2766902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66800"/>
            <a:ext cx="3800952" cy="4694237"/>
          </a:xfrm>
        </p:spPr>
      </p:pic>
      <p:sp>
        <p:nvSpPr>
          <p:cNvPr id="11" name="Down Arrow 10"/>
          <p:cNvSpPr/>
          <p:nvPr/>
        </p:nvSpPr>
        <p:spPr>
          <a:xfrm rot="17790691">
            <a:off x="2883951" y="3705359"/>
            <a:ext cx="209703" cy="61463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724400" y="1524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Finish Enrolling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3400" y="2046194"/>
            <a:ext cx="2590800" cy="4000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3427981">
            <a:off x="8349919" y="2951341"/>
            <a:ext cx="199826" cy="45649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4572000" y="762000"/>
            <a:ext cx="0" cy="5562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85800" y="4800600"/>
            <a:ext cx="3581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3193</TotalTime>
  <Words>422</Words>
  <Application>Microsoft Office PowerPoint</Application>
  <PresentationFormat>On-screen Show (4:3)</PresentationFormat>
  <Paragraphs>100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Austin</vt:lpstr>
      <vt:lpstr>Early Start Program  SUMMER 2014  How to Register and Pay Online</vt:lpstr>
      <vt:lpstr>Go to https://my.csufresno.edu</vt:lpstr>
      <vt:lpstr>Click on  “Self Service”</vt:lpstr>
      <vt:lpstr>PowerPoint Presentation</vt:lpstr>
      <vt:lpstr>PowerPoint Presentation</vt:lpstr>
      <vt:lpstr>Select the term and Click “Continue”</vt:lpstr>
      <vt:lpstr>PowerPoint Presentation</vt:lpstr>
      <vt:lpstr>PowerPoint Presentation</vt:lpstr>
      <vt:lpstr>PowerPoint Presentation</vt:lpstr>
      <vt:lpstr>A message will pop-up for  FA Waiver-Eligible    OR   Non Financial Aid Student   Click OK</vt:lpstr>
      <vt:lpstr>PowerPoint Presentation</vt:lpstr>
      <vt:lpstr>PowerPoint Presentation</vt:lpstr>
      <vt:lpstr>PowerPoint Presentation</vt:lpstr>
      <vt:lpstr>PowerPoint Presentation</vt:lpstr>
      <vt:lpstr>Checkout here</vt:lpstr>
      <vt:lpstr>PowerPoint Presentation</vt:lpstr>
      <vt:lpstr>PowerPoint Presentation</vt:lpstr>
      <vt:lpstr>PowerPoint Presentation</vt:lpstr>
      <vt:lpstr>PowerPoint Presentation</vt:lpstr>
      <vt:lpstr>Early Start Program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Martha Rodriguez</dc:creator>
  <cp:lastModifiedBy>francesp</cp:lastModifiedBy>
  <cp:revision>102</cp:revision>
  <cp:lastPrinted>2013-03-04T17:23:41Z</cp:lastPrinted>
  <dcterms:created xsi:type="dcterms:W3CDTF">2012-04-09T16:14:37Z</dcterms:created>
  <dcterms:modified xsi:type="dcterms:W3CDTF">2014-04-03T19:10:52Z</dcterms:modified>
</cp:coreProperties>
</file>