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4" r:id="rId1"/>
  </p:sldMasterIdLst>
  <p:notesMasterIdLst>
    <p:notesMasterId r:id="rId12"/>
  </p:notesMasterIdLst>
  <p:sldIdLst>
    <p:sldId id="265" r:id="rId2"/>
    <p:sldId id="257" r:id="rId3"/>
    <p:sldId id="258" r:id="rId4"/>
    <p:sldId id="259" r:id="rId5"/>
    <p:sldId id="266" r:id="rId6"/>
    <p:sldId id="263" r:id="rId7"/>
    <p:sldId id="262" r:id="rId8"/>
    <p:sldId id="260" r:id="rId9"/>
    <p:sldId id="267" r:id="rId10"/>
    <p:sldId id="261" r:id="rId11"/>
  </p:sldIdLst>
  <p:sldSz cx="9144000" cy="6858000" type="screen4x3"/>
  <p:notesSz cx="7019925" cy="9305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7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1968" cy="465296"/>
          </a:xfrm>
          <a:prstGeom prst="rect">
            <a:avLst/>
          </a:prstGeom>
        </p:spPr>
        <p:txBody>
          <a:bodyPr vert="horz" lIns="93287" tIns="46644" rIns="93287" bIns="4664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6333" y="0"/>
            <a:ext cx="3041968" cy="465296"/>
          </a:xfrm>
          <a:prstGeom prst="rect">
            <a:avLst/>
          </a:prstGeom>
        </p:spPr>
        <p:txBody>
          <a:bodyPr vert="horz" lIns="93287" tIns="46644" rIns="93287" bIns="46644" rtlCol="0"/>
          <a:lstStyle>
            <a:lvl1pPr algn="r">
              <a:defRPr sz="1200"/>
            </a:lvl1pPr>
          </a:lstStyle>
          <a:p>
            <a:fld id="{75C25E42-C20E-40E9-A63C-EF8DF10CE72F}" type="datetimeFigureOut">
              <a:rPr lang="en-US" smtClean="0"/>
              <a:t>10/29/2015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1375" cy="34893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287" tIns="46644" rIns="93287" bIns="4664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993" y="4420315"/>
            <a:ext cx="5615940" cy="4187666"/>
          </a:xfrm>
          <a:prstGeom prst="rect">
            <a:avLst/>
          </a:prstGeom>
        </p:spPr>
        <p:txBody>
          <a:bodyPr vert="horz" lIns="93287" tIns="46644" rIns="93287" bIns="4664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9014"/>
            <a:ext cx="3041968" cy="465296"/>
          </a:xfrm>
          <a:prstGeom prst="rect">
            <a:avLst/>
          </a:prstGeom>
        </p:spPr>
        <p:txBody>
          <a:bodyPr vert="horz" lIns="93287" tIns="46644" rIns="93287" bIns="4664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6333" y="8839014"/>
            <a:ext cx="3041968" cy="465296"/>
          </a:xfrm>
          <a:prstGeom prst="rect">
            <a:avLst/>
          </a:prstGeom>
        </p:spPr>
        <p:txBody>
          <a:bodyPr vert="horz" lIns="93287" tIns="46644" rIns="93287" bIns="46644" rtlCol="0" anchor="b"/>
          <a:lstStyle>
            <a:lvl1pPr algn="r">
              <a:defRPr sz="1200"/>
            </a:lvl1pPr>
          </a:lstStyle>
          <a:p>
            <a:fld id="{75EED9A4-7596-419F-B488-2AD042DB9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7992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EED9A4-7596-419F-B488-2AD042DB9EA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0348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 smtClean="0"/>
              <a:t>Appeal</a:t>
            </a:r>
            <a:r>
              <a:rPr lang="en-US" sz="2400" baseline="0" dirty="0" smtClean="0"/>
              <a:t> process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aseline="0" dirty="0" smtClean="0"/>
              <a:t>Say English Placement Test and Entry Level </a:t>
            </a:r>
            <a:r>
              <a:rPr lang="en-US" sz="2400" baseline="0" dirty="0" err="1" smtClean="0"/>
              <a:t>Mathamatics</a:t>
            </a:r>
            <a:endParaRPr lang="en-US" sz="24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EED9A4-7596-419F-B488-2AD042DB9EA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5403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</a:t>
            </a:r>
            <a:r>
              <a:rPr lang="en-US" baseline="0" dirty="0" smtClean="0"/>
              <a:t> student will default to Non Resident after the Jan 15</a:t>
            </a:r>
            <a:r>
              <a:rPr lang="en-US" baseline="30000" dirty="0" smtClean="0"/>
              <a:t>th</a:t>
            </a:r>
            <a:r>
              <a:rPr lang="en-US" baseline="0" dirty="0" smtClean="0"/>
              <a:t> deadline.  Students can still turn in paperwork to change from non res to res.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EED9A4-7596-419F-B488-2AD042DB9EA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0348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5" r:id="rId1"/>
    <p:sldLayoutId id="2147483986" r:id="rId2"/>
    <p:sldLayoutId id="2147483987" r:id="rId3"/>
    <p:sldLayoutId id="2147483988" r:id="rId4"/>
    <p:sldLayoutId id="2147483989" r:id="rId5"/>
    <p:sldLayoutId id="2147483990" r:id="rId6"/>
    <p:sldLayoutId id="2147483991" r:id="rId7"/>
    <p:sldLayoutId id="2147483992" r:id="rId8"/>
    <p:sldLayoutId id="2147483993" r:id="rId9"/>
    <p:sldLayoutId id="2147483994" r:id="rId10"/>
    <p:sldLayoutId id="21474839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csumentor.edu/" TargetMode="External"/><Relationship Id="rId7" Type="http://schemas.openxmlformats.org/officeDocument/2006/relationships/image" Target="../media/image3.png"/><Relationship Id="rId2" Type="http://schemas.openxmlformats.org/officeDocument/2006/relationships/hyperlink" Target="http://calstate.edu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lmorales@csufresno.edu" TargetMode="External"/><Relationship Id="rId5" Type="http://schemas.openxmlformats.org/officeDocument/2006/relationships/hyperlink" Target="mailto:admissions@listserve.csufresno.edu" TargetMode="External"/><Relationship Id="rId4" Type="http://schemas.openxmlformats.org/officeDocument/2006/relationships/hyperlink" Target="fresnostate.edu/are/forms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doorways.ucop.edu/list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eligibilitycenter.org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gobulldogs.com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276600"/>
            <a:ext cx="7772400" cy="1447800"/>
          </a:xfrm>
        </p:spPr>
        <p:txBody>
          <a:bodyPr wrap="square" numCol="1" anchorCtr="0" compatLnSpc="1">
            <a:prstTxWarp prst="textNoShape">
              <a:avLst/>
            </a:prstTxWarp>
            <a:normAutofit fontScale="90000"/>
          </a:bodyPr>
          <a:lstStyle/>
          <a:p>
            <a:pPr algn="ctr" eaLnBrk="1" hangingPunct="1">
              <a:defRPr/>
            </a:pPr>
            <a:r>
              <a:rPr lang="en-US" altLang="en-US" sz="49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Fall 2016</a:t>
            </a:r>
            <a:r>
              <a:rPr lang="en-US" altLang="en-US" sz="4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/>
            </a:r>
            <a:br>
              <a:rPr lang="en-US" altLang="en-US" sz="4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</a:br>
            <a:r>
              <a:rPr lang="en-US" altLang="en-US" sz="4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freshmen admissions</a:t>
            </a:r>
          </a:p>
        </p:txBody>
      </p:sp>
      <p:sp>
        <p:nvSpPr>
          <p:cNvPr id="1536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800600"/>
            <a:ext cx="6400800" cy="1219200"/>
          </a:xfrm>
        </p:spPr>
        <p:txBody>
          <a:bodyPr rtlCol="0"/>
          <a:lstStyle/>
          <a:p>
            <a:pPr algn="ctr" eaLnBrk="1" fontAlgn="auto" hangingPunct="1">
              <a:spcAft>
                <a:spcPts val="0"/>
              </a:spcAft>
              <a:buFont typeface="Wingdings" charset="0"/>
              <a:buNone/>
              <a:defRPr/>
            </a:pPr>
            <a:r>
              <a:rPr lang="en-US" dirty="0">
                <a:ea typeface="+mn-ea"/>
                <a:cs typeface="+mn-cs"/>
              </a:rPr>
              <a:t>Fresno State High </a:t>
            </a:r>
            <a:r>
              <a:rPr lang="en-US" dirty="0" smtClean="0">
                <a:ea typeface="+mn-ea"/>
                <a:cs typeface="+mn-cs"/>
              </a:rPr>
              <a:t>School </a:t>
            </a:r>
            <a:r>
              <a:rPr lang="en-US" dirty="0">
                <a:ea typeface="+mn-ea"/>
                <a:cs typeface="+mn-cs"/>
              </a:rPr>
              <a:t>Counselor Conference, </a:t>
            </a:r>
            <a:r>
              <a:rPr lang="en-US" dirty="0" smtClean="0">
                <a:ea typeface="+mn-ea"/>
                <a:cs typeface="+mn-cs"/>
              </a:rPr>
              <a:t>October 30, 2015</a:t>
            </a:r>
            <a:endParaRPr lang="en-US" dirty="0">
              <a:ea typeface="+mn-ea"/>
              <a:cs typeface="+mn-cs"/>
            </a:endParaRPr>
          </a:p>
        </p:txBody>
      </p:sp>
      <p:pic>
        <p:nvPicPr>
          <p:cNvPr id="3076" name="Picture 2" descr="FS-stacked-rectangle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3138" y="541284"/>
            <a:ext cx="4767262" cy="1989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1842917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0"/>
            <a:ext cx="8229600" cy="990600"/>
          </a:xfrm>
        </p:spPr>
        <p:txBody>
          <a:bodyPr/>
          <a:lstStyle/>
          <a:p>
            <a:pPr algn="ctr"/>
            <a:r>
              <a:rPr lang="en-US" dirty="0" smtClean="0"/>
              <a:t>IMPORTANT INFORMATION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2590800"/>
            <a:ext cx="9067800" cy="4038600"/>
          </a:xfrm>
        </p:spPr>
        <p:txBody>
          <a:bodyPr>
            <a:normAutofit lnSpcReduction="10000"/>
          </a:bodyPr>
          <a:lstStyle/>
          <a:p>
            <a:r>
              <a:rPr lang="en-US" dirty="0">
                <a:hlinkClick r:id="rId2"/>
              </a:rPr>
              <a:t>http://calstate.edu/</a:t>
            </a:r>
            <a:r>
              <a:rPr lang="en-US" dirty="0" smtClean="0">
                <a:hlinkClick r:id="rId2"/>
              </a:rPr>
              <a:t> </a:t>
            </a:r>
            <a:r>
              <a:rPr lang="en-US" dirty="0" smtClean="0"/>
              <a:t>– Admissions Handbook, Early Start Program etc..</a:t>
            </a:r>
          </a:p>
          <a:p>
            <a:r>
              <a:rPr lang="en-US" dirty="0">
                <a:hlinkClick r:id="rId3"/>
              </a:rPr>
              <a:t>http://csumentor.edu/</a:t>
            </a:r>
            <a:r>
              <a:rPr lang="en-US" dirty="0" smtClean="0">
                <a:hlinkClick r:id="rId3"/>
              </a:rPr>
              <a:t> </a:t>
            </a:r>
            <a:r>
              <a:rPr lang="en-US" dirty="0" smtClean="0"/>
              <a:t>– Tabs will direct you to Financial </a:t>
            </a:r>
            <a:r>
              <a:rPr lang="en-US" dirty="0"/>
              <a:t>A</a:t>
            </a:r>
            <a:r>
              <a:rPr lang="en-US" dirty="0" smtClean="0"/>
              <a:t>id, EOP, counselors information as well as admission requirements.</a:t>
            </a:r>
          </a:p>
          <a:p>
            <a:r>
              <a:rPr lang="en-US" b="1" dirty="0" smtClean="0"/>
              <a:t>Admission forms -  </a:t>
            </a:r>
            <a:r>
              <a:rPr lang="en-US" dirty="0" smtClean="0">
                <a:hlinkClick r:id="rId4" action="ppaction://hlinkfile"/>
              </a:rPr>
              <a:t>fresnostate.edu/are/forms</a:t>
            </a:r>
            <a:endParaRPr lang="en-US" dirty="0" smtClean="0"/>
          </a:p>
          <a:p>
            <a:r>
              <a:rPr lang="en-US" b="1" dirty="0" smtClean="0"/>
              <a:t>Admissions </a:t>
            </a:r>
            <a:r>
              <a:rPr lang="en-US" dirty="0" smtClean="0"/>
              <a:t>Phone-</a:t>
            </a:r>
            <a:r>
              <a:rPr lang="en-US" b="1" dirty="0" smtClean="0"/>
              <a:t> </a:t>
            </a:r>
            <a:r>
              <a:rPr lang="en-US" dirty="0" smtClean="0"/>
              <a:t>559/278-2261</a:t>
            </a:r>
            <a:br>
              <a:rPr lang="en-US" dirty="0" smtClean="0"/>
            </a:br>
            <a:r>
              <a:rPr lang="en-US" dirty="0">
                <a:hlinkClick r:id="rId5"/>
              </a:rPr>
              <a:t>admissions@listserve.csufresno.edu</a:t>
            </a:r>
            <a:r>
              <a:rPr lang="en-US" dirty="0"/>
              <a:t> – Inquiries for </a:t>
            </a:r>
            <a:r>
              <a:rPr lang="en-US" dirty="0" smtClean="0"/>
              <a:t>admissions</a:t>
            </a:r>
            <a:endParaRPr lang="en-US" dirty="0"/>
          </a:p>
          <a:p>
            <a:r>
              <a:rPr lang="en-US" b="1" dirty="0" smtClean="0"/>
              <a:t>Assistant Director, Freshmen Undergraduate Admissions</a:t>
            </a:r>
            <a:br>
              <a:rPr lang="en-US" b="1" dirty="0" smtClean="0"/>
            </a:br>
            <a:r>
              <a:rPr lang="en-US" dirty="0" smtClean="0">
                <a:hlinkClick r:id="rId6"/>
              </a:rPr>
              <a:t>lmorales@csufresno.edu</a:t>
            </a:r>
            <a:r>
              <a:rPr lang="en-US" dirty="0"/>
              <a:t>	</a:t>
            </a:r>
            <a:endParaRPr lang="en-US" dirty="0" smtClean="0"/>
          </a:p>
          <a:p>
            <a:pPr marL="274320" lvl="1" indent="0">
              <a:buNone/>
            </a:pPr>
            <a:r>
              <a:rPr lang="en-US" dirty="0" smtClean="0"/>
              <a:t>559/278-6090 </a:t>
            </a:r>
            <a:r>
              <a:rPr lang="en-US" dirty="0" smtClean="0"/>
              <a:t>Work</a:t>
            </a:r>
            <a:endParaRPr lang="en-US" dirty="0" smtClean="0"/>
          </a:p>
          <a:p>
            <a:pPr marL="274320" lvl="1" indent="0">
              <a:buNone/>
            </a:pPr>
            <a:r>
              <a:rPr lang="en-US" dirty="0" smtClean="0"/>
              <a:t>559/278-4812 Fax</a:t>
            </a:r>
            <a:endParaRPr lang="en-US" dirty="0"/>
          </a:p>
        </p:txBody>
      </p:sp>
      <p:pic>
        <p:nvPicPr>
          <p:cNvPr id="4" name="Picture 2" descr="FS-stacked-rectangle.png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33400"/>
            <a:ext cx="2131656" cy="889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23864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1600200"/>
            <a:ext cx="6781800" cy="6858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MINIMUM REQUIREMENTS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438400"/>
            <a:ext cx="8229600" cy="4191000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dirty="0"/>
              <a:t>Grade of C or better in the 15 unit A-G college prep courses</a:t>
            </a:r>
            <a:endParaRPr lang="en-US" sz="1400" dirty="0"/>
          </a:p>
          <a:p>
            <a:pPr lvl="2"/>
            <a:r>
              <a:rPr lang="en-US" dirty="0"/>
              <a:t>Use Weighted </a:t>
            </a:r>
            <a:r>
              <a:rPr lang="en-US" dirty="0" smtClean="0"/>
              <a:t>GPA </a:t>
            </a:r>
            <a:endParaRPr lang="en-US" sz="1100" dirty="0"/>
          </a:p>
          <a:p>
            <a:pPr lvl="2"/>
            <a:r>
              <a:rPr lang="en-US" dirty="0"/>
              <a:t>IB courses (last 3 </a:t>
            </a:r>
            <a:r>
              <a:rPr lang="en-US" dirty="0" err="1"/>
              <a:t>yrs</a:t>
            </a:r>
            <a:r>
              <a:rPr lang="en-US" dirty="0"/>
              <a:t>) C grades or better</a:t>
            </a:r>
            <a:endParaRPr lang="en-US" sz="1100" dirty="0"/>
          </a:p>
          <a:p>
            <a:pPr marL="0" indent="0">
              <a:buNone/>
            </a:pPr>
            <a:r>
              <a:rPr lang="en-US" dirty="0" smtClean="0"/>
              <a:t>Certified </a:t>
            </a:r>
            <a:r>
              <a:rPr lang="en-US" dirty="0"/>
              <a:t>A-G prep course list </a:t>
            </a:r>
            <a:r>
              <a:rPr lang="en-US" dirty="0" smtClean="0"/>
              <a:t>available at</a:t>
            </a:r>
            <a:endParaRPr lang="en-US" sz="1400" dirty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>
                <a:hlinkClick r:id="rId2"/>
              </a:rPr>
              <a:t>https</a:t>
            </a:r>
            <a:r>
              <a:rPr lang="en-US" dirty="0">
                <a:hlinkClick r:id="rId2"/>
              </a:rPr>
              <a:t>://doorways.ucop.edu/list/</a:t>
            </a:r>
            <a:endParaRPr lang="en-US" sz="1400" dirty="0"/>
          </a:p>
          <a:p>
            <a:pPr marL="0" lvl="0" indent="0">
              <a:buNone/>
            </a:pPr>
            <a:r>
              <a:rPr lang="en-US" dirty="0" smtClean="0"/>
              <a:t>Eligibility Index formula</a:t>
            </a:r>
            <a:endParaRPr lang="en-US" sz="1400" dirty="0"/>
          </a:p>
          <a:p>
            <a:pPr lvl="2"/>
            <a:r>
              <a:rPr lang="en-US" dirty="0"/>
              <a:t>HS GPA x 800 + SAT total</a:t>
            </a:r>
            <a:endParaRPr lang="en-US" sz="1100" dirty="0"/>
          </a:p>
          <a:p>
            <a:pPr lvl="2"/>
            <a:r>
              <a:rPr lang="en-US" dirty="0"/>
              <a:t>HS GPA x 200 + ACT composite x 10</a:t>
            </a:r>
            <a:endParaRPr lang="en-US" sz="1100" dirty="0"/>
          </a:p>
          <a:p>
            <a:endParaRPr lang="en-US" dirty="0"/>
          </a:p>
        </p:txBody>
      </p:sp>
      <p:pic>
        <p:nvPicPr>
          <p:cNvPr id="4" name="Picture 2" descr="FS-stacked-rectangle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544" y="482118"/>
            <a:ext cx="2131656" cy="889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99637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1828800"/>
            <a:ext cx="89916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900" dirty="0" smtClean="0"/>
              <a:t>FALL 2016 ANTICIPATED ELIGIBILITY INDEX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667000"/>
            <a:ext cx="8534400" cy="4953000"/>
          </a:xfrm>
        </p:spPr>
        <p:txBody>
          <a:bodyPr>
            <a:normAutofit/>
          </a:bodyPr>
          <a:lstStyle/>
          <a:p>
            <a:pPr indent="0">
              <a:buNone/>
            </a:pPr>
            <a:r>
              <a:rPr lang="en-US" sz="2000" dirty="0" smtClean="0"/>
              <a:t>Local Service Areas: Fresno, Kings, Tulare and Madera</a:t>
            </a:r>
          </a:p>
          <a:p>
            <a:pPr indent="0">
              <a:buNone/>
            </a:pPr>
            <a:r>
              <a:rPr lang="en-US" sz="2000" dirty="0" smtClean="0"/>
              <a:t>Local</a:t>
            </a:r>
          </a:p>
          <a:p>
            <a:pPr lvl="1"/>
            <a:r>
              <a:rPr lang="en-US" dirty="0" smtClean="0"/>
              <a:t>SAT = 3100</a:t>
            </a:r>
          </a:p>
          <a:p>
            <a:pPr lvl="1"/>
            <a:r>
              <a:rPr lang="en-US" dirty="0" smtClean="0"/>
              <a:t>ACT = 742 </a:t>
            </a:r>
          </a:p>
          <a:p>
            <a:pPr marL="0" indent="0">
              <a:buNone/>
            </a:pPr>
            <a:r>
              <a:rPr lang="en-US" sz="2000" dirty="0" smtClean="0"/>
              <a:t>  Non Local</a:t>
            </a:r>
          </a:p>
          <a:p>
            <a:pPr lvl="1"/>
            <a:r>
              <a:rPr lang="en-US" dirty="0" smtClean="0"/>
              <a:t>SAT = 3900</a:t>
            </a:r>
          </a:p>
          <a:p>
            <a:pPr lvl="1"/>
            <a:r>
              <a:rPr lang="en-US" dirty="0" smtClean="0"/>
              <a:t>ACT = 933</a:t>
            </a:r>
          </a:p>
          <a:p>
            <a:pPr marL="274320" lvl="1" indent="0">
              <a:buNone/>
            </a:pPr>
            <a:endParaRPr lang="en-US" dirty="0" smtClean="0"/>
          </a:p>
          <a:p>
            <a:pPr marL="274320" lvl="1" indent="0">
              <a:buNone/>
            </a:pPr>
            <a:r>
              <a:rPr lang="en-US" dirty="0" smtClean="0"/>
              <a:t>Applicants without test scores will not go through admissions review</a:t>
            </a:r>
          </a:p>
          <a:p>
            <a:pPr lvl="1"/>
            <a:endParaRPr lang="en-US" dirty="0"/>
          </a:p>
          <a:p>
            <a:pPr marL="514350" lvl="1" indent="0">
              <a:buNone/>
            </a:pPr>
            <a:endParaRPr lang="en-US" dirty="0" smtClean="0"/>
          </a:p>
        </p:txBody>
      </p:sp>
      <p:pic>
        <p:nvPicPr>
          <p:cNvPr id="4" name="Picture 2" descr="FS-stacked-rectangle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457200"/>
            <a:ext cx="2131656" cy="889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83497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95400"/>
            <a:ext cx="8229600" cy="990600"/>
          </a:xfrm>
        </p:spPr>
        <p:txBody>
          <a:bodyPr/>
          <a:lstStyle/>
          <a:p>
            <a:pPr algn="ctr"/>
            <a:r>
              <a:rPr lang="en-US" dirty="0" smtClean="0"/>
              <a:t>ATHLETIC ADMISSION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438400"/>
            <a:ext cx="8001000" cy="3962400"/>
          </a:xfrm>
        </p:spPr>
        <p:txBody>
          <a:bodyPr>
            <a:noAutofit/>
          </a:bodyPr>
          <a:lstStyle/>
          <a:p>
            <a:r>
              <a:rPr lang="en-US" sz="2000" dirty="0" smtClean="0"/>
              <a:t>Prospective student athlete (PSA) must meet all FTF regular admission requirements</a:t>
            </a:r>
            <a:r>
              <a:rPr lang="en-US" sz="2000" dirty="0" smtClean="0"/>
              <a:t>.</a:t>
            </a:r>
            <a:br>
              <a:rPr lang="en-US" sz="2000" dirty="0" smtClean="0"/>
            </a:br>
            <a:endParaRPr lang="en-US" sz="2000" dirty="0" smtClean="0"/>
          </a:p>
          <a:p>
            <a:r>
              <a:rPr lang="en-US" sz="2000" dirty="0" smtClean="0"/>
              <a:t>Apply </a:t>
            </a:r>
            <a:r>
              <a:rPr lang="en-US" sz="2000" dirty="0" smtClean="0"/>
              <a:t>early:  </a:t>
            </a:r>
            <a:r>
              <a:rPr lang="en-US" sz="2000" dirty="0" smtClean="0"/>
              <a:t>Filing Period October 1, 2015 to November 30, </a:t>
            </a:r>
            <a:r>
              <a:rPr lang="en-US" sz="2000" dirty="0" smtClean="0"/>
              <a:t>2015</a:t>
            </a:r>
            <a:br>
              <a:rPr lang="en-US" sz="2000" dirty="0" smtClean="0"/>
            </a:br>
            <a:endParaRPr lang="en-US" sz="2000" dirty="0" smtClean="0"/>
          </a:p>
          <a:p>
            <a:r>
              <a:rPr lang="en-US" sz="2000" dirty="0" smtClean="0"/>
              <a:t>Pay your application Fee or Online Fee </a:t>
            </a:r>
            <a:r>
              <a:rPr lang="en-US" sz="2000" dirty="0" smtClean="0"/>
              <a:t>Waiver</a:t>
            </a:r>
            <a:br>
              <a:rPr lang="en-US" sz="2000" dirty="0" smtClean="0"/>
            </a:br>
            <a:endParaRPr lang="en-US" sz="2000" dirty="0"/>
          </a:p>
          <a:p>
            <a:r>
              <a:rPr lang="en-US" sz="2000" dirty="0" smtClean="0"/>
              <a:t>Fresno State is an NCAA school – to play </a:t>
            </a:r>
            <a:r>
              <a:rPr lang="en-US" sz="2000" dirty="0" smtClean="0"/>
              <a:t>sports </a:t>
            </a:r>
            <a:r>
              <a:rPr lang="en-US" sz="2000" dirty="0" smtClean="0"/>
              <a:t>at Fresno State you need to register at </a:t>
            </a:r>
            <a:r>
              <a:rPr lang="en-US" sz="2000" dirty="0" smtClean="0">
                <a:hlinkClick r:id="rId2" action="ppaction://hlinkfile"/>
              </a:rPr>
              <a:t>eligibilitycenter.org</a:t>
            </a:r>
            <a:r>
              <a:rPr lang="en-US" sz="2000" dirty="0" smtClean="0"/>
              <a:t/>
            </a:r>
            <a:br>
              <a:rPr lang="en-US" sz="2000" dirty="0" smtClean="0"/>
            </a:br>
            <a:endParaRPr lang="en-US" sz="2000" dirty="0"/>
          </a:p>
          <a:p>
            <a:r>
              <a:rPr lang="en-US" sz="2000" dirty="0" smtClean="0"/>
              <a:t>After </a:t>
            </a:r>
            <a:r>
              <a:rPr lang="en-US" sz="2000" dirty="0"/>
              <a:t>you apply, submit official SAT/ACT scores to Fresno State and the NCAA eligibility </a:t>
            </a:r>
            <a:r>
              <a:rPr lang="en-US" sz="2000" dirty="0" smtClean="0"/>
              <a:t>center</a:t>
            </a:r>
            <a:br>
              <a:rPr lang="en-US" sz="2000" dirty="0" smtClean="0"/>
            </a:br>
            <a:r>
              <a:rPr lang="en-US" sz="1600" dirty="0"/>
              <a:t/>
            </a:r>
            <a:br>
              <a:rPr lang="en-US" sz="1600" dirty="0"/>
            </a:br>
            <a:endParaRPr lang="en-US" sz="1600" dirty="0" smtClean="0"/>
          </a:p>
          <a:p>
            <a:pPr marL="914400" lvl="2" indent="0">
              <a:buNone/>
            </a:pPr>
            <a:r>
              <a:rPr lang="en-US" sz="1400" dirty="0"/>
              <a:t>	</a:t>
            </a:r>
            <a:r>
              <a:rPr lang="en-US" sz="1400" dirty="0" smtClean="0"/>
              <a:t>		</a:t>
            </a:r>
          </a:p>
        </p:txBody>
      </p:sp>
      <p:pic>
        <p:nvPicPr>
          <p:cNvPr id="4" name="Picture 2" descr="FS-stacked-rectangle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476250"/>
            <a:ext cx="2131656" cy="889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71367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828800"/>
            <a:ext cx="8001000" cy="4876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u="sng" dirty="0" smtClean="0"/>
              <a:t>For Recruits</a:t>
            </a:r>
            <a:br>
              <a:rPr lang="en-US" b="1" u="sng" dirty="0" smtClean="0"/>
            </a:br>
            <a:endParaRPr lang="en-US" sz="2000" dirty="0"/>
          </a:p>
          <a:p>
            <a:pPr marL="0" indent="0">
              <a:buNone/>
            </a:pPr>
            <a:r>
              <a:rPr lang="en-US" sz="2000" dirty="0"/>
              <a:t>Please maintain contact with the coach or recruiter at Fresno State for any changes pertaining to your recruitment or application.</a:t>
            </a:r>
          </a:p>
          <a:p>
            <a:pPr marL="0" indent="0">
              <a:buNone/>
            </a:pPr>
            <a:r>
              <a:rPr lang="en-US" sz="2000" dirty="0"/>
              <a:t>Instructions to submit a recruiting questionnaire (for students who are not recruited but are interested)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sz="2000" dirty="0"/>
              <a:t>Access “</a:t>
            </a:r>
            <a:r>
              <a:rPr lang="en-US" sz="2000" dirty="0">
                <a:hlinkClick r:id="rId2" action="ppaction://hlinkfile"/>
              </a:rPr>
              <a:t>gobulldogs.com</a:t>
            </a:r>
            <a:r>
              <a:rPr lang="en-US" sz="2000" dirty="0" smtClean="0"/>
              <a:t>”</a:t>
            </a:r>
            <a:endParaRPr lang="en-US" sz="2000" dirty="0"/>
          </a:p>
          <a:p>
            <a:pPr marL="457200" lvl="0" indent="-457200">
              <a:buFont typeface="+mj-lt"/>
              <a:buAutoNum type="arabicPeriod"/>
            </a:pPr>
            <a:r>
              <a:rPr lang="en-US" sz="2000" dirty="0"/>
              <a:t>Select the respective sport </a:t>
            </a:r>
            <a:r>
              <a:rPr lang="en-US" sz="2000" dirty="0" smtClean="0"/>
              <a:t>in which you </a:t>
            </a:r>
            <a:r>
              <a:rPr lang="en-US" sz="2000" dirty="0"/>
              <a:t>are </a:t>
            </a:r>
            <a:r>
              <a:rPr lang="en-US" sz="2000" dirty="0" smtClean="0"/>
              <a:t>interested</a:t>
            </a:r>
            <a:endParaRPr lang="en-US" sz="2000" dirty="0"/>
          </a:p>
          <a:p>
            <a:pPr marL="457200" lvl="0" indent="-457200">
              <a:buFont typeface="+mj-lt"/>
              <a:buAutoNum type="arabicPeriod"/>
            </a:pPr>
            <a:r>
              <a:rPr lang="en-US" sz="2000" dirty="0"/>
              <a:t>Once you select the sport, click on “more links” (located on the top right</a:t>
            </a:r>
            <a:r>
              <a:rPr lang="en-US" sz="2000" dirty="0" smtClean="0"/>
              <a:t>)</a:t>
            </a:r>
            <a:endParaRPr lang="en-US" sz="2000" dirty="0"/>
          </a:p>
          <a:p>
            <a:pPr marL="457200" lvl="0" indent="-457200">
              <a:buFont typeface="+mj-lt"/>
              <a:buAutoNum type="arabicPeriod"/>
            </a:pPr>
            <a:r>
              <a:rPr lang="en-US" sz="2000" dirty="0" smtClean="0"/>
              <a:t>Select “Recruiting </a:t>
            </a:r>
            <a:r>
              <a:rPr lang="en-US" sz="2000" dirty="0"/>
              <a:t>Questionnaire</a:t>
            </a:r>
            <a:r>
              <a:rPr lang="en-US" sz="2000" dirty="0" smtClean="0"/>
              <a:t>” and </a:t>
            </a:r>
            <a:endParaRPr lang="en-US" sz="2000" dirty="0"/>
          </a:p>
          <a:p>
            <a:pPr marL="457200" lvl="0" indent="-457200">
              <a:buFont typeface="+mj-lt"/>
              <a:buAutoNum type="arabicPeriod"/>
            </a:pPr>
            <a:r>
              <a:rPr lang="en-US" sz="2000" dirty="0"/>
              <a:t>Complete and submit the </a:t>
            </a:r>
            <a:r>
              <a:rPr lang="en-US" sz="2000" dirty="0"/>
              <a:t>Recruiting </a:t>
            </a:r>
            <a:r>
              <a:rPr lang="en-US" sz="2000" dirty="0" smtClean="0"/>
              <a:t>Questionnaire</a:t>
            </a:r>
            <a:r>
              <a:rPr lang="en-US" sz="2000" dirty="0"/>
              <a:t>.</a:t>
            </a:r>
            <a:r>
              <a:rPr lang="en-US" sz="2000" dirty="0" smtClean="0"/>
              <a:t> A </a:t>
            </a:r>
            <a:r>
              <a:rPr lang="en-US" sz="2000" dirty="0"/>
              <a:t>representative from the sport will contact </a:t>
            </a:r>
            <a:r>
              <a:rPr lang="en-US" sz="2000" dirty="0" smtClean="0"/>
              <a:t>you</a:t>
            </a:r>
          </a:p>
          <a:p>
            <a:pPr marL="0" lvl="0" indent="0">
              <a:buNone/>
            </a:pPr>
            <a:r>
              <a:rPr lang="en-US" sz="2000" dirty="0" smtClean="0"/>
              <a:t>Questions? Contact </a:t>
            </a:r>
            <a:r>
              <a:rPr lang="en-US" sz="2000" dirty="0" err="1" smtClean="0"/>
              <a:t>Tou</a:t>
            </a:r>
            <a:r>
              <a:rPr lang="en-US" sz="2000" dirty="0" smtClean="0"/>
              <a:t> </a:t>
            </a:r>
            <a:r>
              <a:rPr lang="en-US" sz="2000" dirty="0" err="1" smtClean="0"/>
              <a:t>Xiong</a:t>
            </a:r>
            <a:r>
              <a:rPr lang="en-US" sz="2000" dirty="0" smtClean="0"/>
              <a:t> 559.278.6950 or toux@csufresno.edu</a:t>
            </a: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</p:txBody>
      </p:sp>
      <p:pic>
        <p:nvPicPr>
          <p:cNvPr id="4" name="Picture 2" descr="FS-stacked-rectangle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476250"/>
            <a:ext cx="2131656" cy="889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990600"/>
          </a:xfrm>
        </p:spPr>
        <p:txBody>
          <a:bodyPr/>
          <a:lstStyle/>
          <a:p>
            <a:pPr algn="ctr"/>
            <a:r>
              <a:rPr lang="en-US" dirty="0" smtClean="0"/>
              <a:t>ATHLETIC ADMISSION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7289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95400"/>
            <a:ext cx="8229600" cy="9906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COMMUNICATIONS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133600"/>
            <a:ext cx="8534400" cy="4343400"/>
          </a:xfrm>
        </p:spPr>
        <p:txBody>
          <a:bodyPr>
            <a:normAutofit lnSpcReduction="10000"/>
          </a:bodyPr>
          <a:lstStyle/>
          <a:p>
            <a:pPr lvl="1"/>
            <a:r>
              <a:rPr lang="en-US" sz="2400" b="1" dirty="0" smtClean="0"/>
              <a:t>Acknowledgment Letters 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From Mentor: Email </a:t>
            </a:r>
            <a:r>
              <a:rPr lang="en-US" sz="2400" dirty="0" smtClean="0"/>
              <a:t>is sent after </a:t>
            </a:r>
            <a:r>
              <a:rPr lang="en-US" sz="2400" dirty="0" smtClean="0"/>
              <a:t>submission of application</a:t>
            </a:r>
            <a:br>
              <a:rPr lang="en-US" sz="2400" dirty="0" smtClean="0"/>
            </a:br>
            <a:r>
              <a:rPr lang="en-US" sz="2400" dirty="0" smtClean="0"/>
              <a:t>From Admissions: Email</a:t>
            </a:r>
            <a:r>
              <a:rPr lang="en-US" sz="2400" dirty="0"/>
              <a:t> and Hard </a:t>
            </a:r>
            <a:r>
              <a:rPr lang="en-US" sz="2400" dirty="0" smtClean="0"/>
              <a:t>Copy letter is sent.</a:t>
            </a:r>
          </a:p>
          <a:p>
            <a:pPr lvl="1"/>
            <a:r>
              <a:rPr lang="en-US" sz="2400" b="1" dirty="0" smtClean="0"/>
              <a:t>Notice </a:t>
            </a:r>
            <a:r>
              <a:rPr lang="en-US" sz="2400" b="1" dirty="0" smtClean="0"/>
              <a:t>of Admission </a:t>
            </a:r>
            <a:r>
              <a:rPr lang="en-US" sz="2400" dirty="0" smtClean="0"/>
              <a:t>- Hard </a:t>
            </a:r>
            <a:r>
              <a:rPr lang="en-US" sz="2400" dirty="0" smtClean="0"/>
              <a:t>Copy letter </a:t>
            </a:r>
            <a:r>
              <a:rPr lang="en-US" sz="2400" dirty="0" smtClean="0"/>
              <a:t>only beginning </a:t>
            </a:r>
            <a:r>
              <a:rPr lang="en-US" sz="2400" dirty="0" smtClean="0"/>
              <a:t>in November</a:t>
            </a:r>
            <a:endParaRPr lang="en-US" sz="2400" dirty="0" smtClean="0"/>
          </a:p>
          <a:p>
            <a:pPr lvl="1"/>
            <a:r>
              <a:rPr lang="en-US" sz="2400" b="1" dirty="0" smtClean="0"/>
              <a:t>Notice of Denial </a:t>
            </a:r>
            <a:r>
              <a:rPr lang="en-US" sz="2400" dirty="0" smtClean="0"/>
              <a:t>– Hard Copy </a:t>
            </a:r>
            <a:r>
              <a:rPr lang="en-US" sz="2400" dirty="0" smtClean="0"/>
              <a:t>letter only beginning in </a:t>
            </a:r>
            <a:r>
              <a:rPr lang="en-US" sz="2400" dirty="0" smtClean="0"/>
              <a:t>February </a:t>
            </a:r>
            <a:endParaRPr lang="en-US" sz="2400" dirty="0" smtClean="0"/>
          </a:p>
          <a:p>
            <a:pPr lvl="1"/>
            <a:r>
              <a:rPr lang="en-US" sz="2400" b="1" dirty="0" smtClean="0"/>
              <a:t>EPT/ELM</a:t>
            </a:r>
            <a:r>
              <a:rPr lang="en-US" sz="2400" dirty="0" smtClean="0"/>
              <a:t> </a:t>
            </a:r>
            <a:r>
              <a:rPr lang="en-US" sz="2400" dirty="0"/>
              <a:t>– </a:t>
            </a:r>
            <a:r>
              <a:rPr lang="en-US" sz="2400" dirty="0" smtClean="0"/>
              <a:t>Monthly </a:t>
            </a:r>
            <a:r>
              <a:rPr lang="en-US" sz="2400" dirty="0"/>
              <a:t>Email </a:t>
            </a:r>
            <a:r>
              <a:rPr lang="en-US" sz="2400" dirty="0" smtClean="0"/>
              <a:t>reminders will be starting in </a:t>
            </a:r>
            <a:r>
              <a:rPr lang="en-US" sz="2400" dirty="0" smtClean="0"/>
              <a:t>January</a:t>
            </a:r>
          </a:p>
          <a:p>
            <a:pPr lvl="1"/>
            <a:r>
              <a:rPr lang="en-US" sz="2400" b="1" dirty="0" smtClean="0"/>
              <a:t>Accept/Decline/Dog</a:t>
            </a:r>
            <a:r>
              <a:rPr lang="en-US" sz="2400" dirty="0" smtClean="0"/>
              <a:t> </a:t>
            </a:r>
            <a:r>
              <a:rPr lang="en-US" sz="2400" b="1" dirty="0" smtClean="0"/>
              <a:t>Days</a:t>
            </a:r>
            <a:r>
              <a:rPr lang="en-US" sz="2400" dirty="0" smtClean="0"/>
              <a:t> Notices sent in March – May 1</a:t>
            </a:r>
            <a:r>
              <a:rPr lang="en-US" sz="2400" baseline="30000" dirty="0" smtClean="0"/>
              <a:t>st</a:t>
            </a:r>
            <a:r>
              <a:rPr lang="en-US" sz="2400" dirty="0" smtClean="0"/>
              <a:t> deadline</a:t>
            </a:r>
          </a:p>
          <a:p>
            <a:pPr lvl="1"/>
            <a:endParaRPr lang="en-US" sz="2400" dirty="0" smtClean="0"/>
          </a:p>
          <a:p>
            <a:pPr lvl="1"/>
            <a:endParaRPr lang="en-US" dirty="0"/>
          </a:p>
          <a:p>
            <a:pPr indent="0">
              <a:buNone/>
            </a:pPr>
            <a:endParaRPr lang="en-US" dirty="0" smtClean="0"/>
          </a:p>
          <a:p>
            <a:pPr marL="514350" lvl="1" indent="0">
              <a:buNone/>
            </a:pPr>
            <a:endParaRPr lang="en-US" dirty="0" smtClean="0"/>
          </a:p>
          <a:p>
            <a:pPr marL="514350" lvl="1" indent="0">
              <a:buNone/>
            </a:pPr>
            <a:endParaRPr lang="en-US" dirty="0" smtClean="0"/>
          </a:p>
          <a:p>
            <a:pPr marL="514350" lvl="1" indent="0">
              <a:buNone/>
            </a:pPr>
            <a:endParaRPr lang="en-US" dirty="0" smtClean="0"/>
          </a:p>
          <a:p>
            <a:pPr marL="514350" lvl="1" indent="0">
              <a:buNone/>
            </a:pPr>
            <a:endParaRPr lang="en-US" dirty="0"/>
          </a:p>
          <a:p>
            <a:pPr marL="514350" lvl="1" indent="0">
              <a:buNone/>
            </a:pPr>
            <a:endParaRPr lang="en-US" dirty="0"/>
          </a:p>
        </p:txBody>
      </p:sp>
      <p:pic>
        <p:nvPicPr>
          <p:cNvPr id="4" name="Picture 2" descr="FS-stacked-rectangle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533400"/>
            <a:ext cx="2131656" cy="889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44277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371600"/>
            <a:ext cx="8229600" cy="9906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FALL 2016 DEADLINES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438400"/>
            <a:ext cx="8534400" cy="4953000"/>
          </a:xfrm>
        </p:spPr>
        <p:txBody>
          <a:bodyPr>
            <a:normAutofit/>
          </a:bodyPr>
          <a:lstStyle/>
          <a:p>
            <a:pPr marL="525780" indent="-342900"/>
            <a:r>
              <a:rPr lang="en-US" dirty="0" smtClean="0"/>
              <a:t>Application Fee and Residency documentation due Friday, January 15</a:t>
            </a:r>
            <a:r>
              <a:rPr lang="en-US" baseline="30000" dirty="0" smtClean="0"/>
              <a:t>th</a:t>
            </a:r>
            <a:r>
              <a:rPr lang="en-US" dirty="0" smtClean="0"/>
              <a:t>,  2016 Note: SAT waivers not accepted.  Applicant must use fee waiver form.</a:t>
            </a:r>
          </a:p>
          <a:p>
            <a:pPr marL="525780" indent="-342900"/>
            <a:r>
              <a:rPr lang="en-US" dirty="0" smtClean="0"/>
              <a:t>Applicants who did not self report test scores must submit scores by Friday, January 15</a:t>
            </a:r>
            <a:r>
              <a:rPr lang="en-US" baseline="30000" dirty="0" smtClean="0"/>
              <a:t>th</a:t>
            </a:r>
            <a:r>
              <a:rPr lang="en-US" dirty="0" smtClean="0"/>
              <a:t>, 2016</a:t>
            </a:r>
          </a:p>
          <a:p>
            <a:pPr marL="525780" indent="-342900"/>
            <a:r>
              <a:rPr lang="en-US" dirty="0" smtClean="0"/>
              <a:t>Official High School transcripts with graduation date posted are due June 30</a:t>
            </a:r>
            <a:r>
              <a:rPr lang="en-US" baseline="30000" dirty="0" smtClean="0"/>
              <a:t>th</a:t>
            </a:r>
            <a:r>
              <a:rPr lang="en-US" dirty="0" smtClean="0"/>
              <a:t>.  Fresno, Central, Sanger and Clovis Unified School Districts will be notified to submit transcripts.</a:t>
            </a:r>
          </a:p>
          <a:p>
            <a:pPr marL="525780" indent="-342900">
              <a:tabLst>
                <a:tab pos="8120063" algn="l"/>
              </a:tabLst>
            </a:pPr>
            <a:r>
              <a:rPr lang="en-US" dirty="0" smtClean="0"/>
              <a:t>Official Test Scores due June 30</a:t>
            </a:r>
            <a:r>
              <a:rPr lang="en-US" baseline="30000" dirty="0" smtClean="0"/>
              <a:t>th</a:t>
            </a:r>
            <a:r>
              <a:rPr lang="en-US" dirty="0" smtClean="0"/>
              <a:t> </a:t>
            </a:r>
          </a:p>
          <a:p>
            <a:pPr lvl="1"/>
            <a:endParaRPr lang="en-US" dirty="0"/>
          </a:p>
          <a:p>
            <a:pPr marL="514350" lvl="1" indent="0">
              <a:buNone/>
            </a:pPr>
            <a:endParaRPr lang="en-US" dirty="0" smtClean="0"/>
          </a:p>
        </p:txBody>
      </p:sp>
      <p:pic>
        <p:nvPicPr>
          <p:cNvPr id="4" name="Picture 2" descr="FS-stacked-rectangle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457200"/>
            <a:ext cx="2131656" cy="889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36806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9906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CSUMENTOR FAQ’s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876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Validation of Subject Requirements</a:t>
            </a:r>
          </a:p>
          <a:p>
            <a:pPr lvl="1"/>
            <a:r>
              <a:rPr lang="en-US" dirty="0" smtClean="0"/>
              <a:t>Math – Integrated style Math 2 will be accepted in lieu of a Geometry course</a:t>
            </a:r>
          </a:p>
          <a:p>
            <a:pPr lvl="1"/>
            <a:r>
              <a:rPr lang="en-US" dirty="0"/>
              <a:t>A grade of C or better in Statistics will </a:t>
            </a:r>
            <a:r>
              <a:rPr lang="en-US" b="1" u="sng" dirty="0"/>
              <a:t>not</a:t>
            </a:r>
            <a:r>
              <a:rPr lang="en-US" dirty="0"/>
              <a:t> Validate Geometry</a:t>
            </a:r>
          </a:p>
          <a:p>
            <a:pPr lvl="1"/>
            <a:r>
              <a:rPr lang="en-US" dirty="0"/>
              <a:t>C grade or better in Trig or Pre-calculus validates the entire high school college prep </a:t>
            </a:r>
            <a:r>
              <a:rPr lang="en-US" dirty="0" smtClean="0"/>
              <a:t>requirement</a:t>
            </a:r>
          </a:p>
          <a:p>
            <a:pPr lvl="1"/>
            <a:r>
              <a:rPr lang="en-US" dirty="0" smtClean="0"/>
              <a:t>Foreign Language (LOTE) – Example: Native Spanish Speakers</a:t>
            </a:r>
          </a:p>
          <a:p>
            <a:pPr lvl="1"/>
            <a:r>
              <a:rPr lang="en-US" dirty="0" smtClean="0"/>
              <a:t>Repeated Courses – </a:t>
            </a:r>
            <a:r>
              <a:rPr lang="en-US" dirty="0" smtClean="0"/>
              <a:t>Must </a:t>
            </a:r>
            <a:r>
              <a:rPr lang="en-US" dirty="0" smtClean="0"/>
              <a:t>be the </a:t>
            </a:r>
            <a:r>
              <a:rPr lang="en-US" dirty="0" smtClean="0"/>
              <a:t>same </a:t>
            </a:r>
            <a:r>
              <a:rPr lang="en-US" b="1" dirty="0" smtClean="0"/>
              <a:t>exact</a:t>
            </a:r>
            <a:r>
              <a:rPr lang="en-US" dirty="0" smtClean="0"/>
              <a:t> course. </a:t>
            </a:r>
            <a:r>
              <a:rPr lang="en-US" dirty="0"/>
              <a:t>L</a:t>
            </a:r>
            <a:r>
              <a:rPr lang="en-US" dirty="0" smtClean="0"/>
              <a:t>ist </a:t>
            </a:r>
            <a:r>
              <a:rPr lang="en-US" dirty="0" smtClean="0"/>
              <a:t>the highest grade earned.  Do not list the D or F grade. No limit on repeats</a:t>
            </a:r>
          </a:p>
          <a:p>
            <a:pPr lvl="1"/>
            <a:r>
              <a:rPr lang="en-US" dirty="0" smtClean="0"/>
              <a:t>CART classes – if listed in the A-G usually under electives </a:t>
            </a:r>
          </a:p>
          <a:p>
            <a:pPr lvl="1"/>
            <a:r>
              <a:rPr lang="en-US" dirty="0" smtClean="0"/>
              <a:t>Students who scored 3, 4 or 5 on an AP exam will get college credit upon receipt of official scores in July</a:t>
            </a:r>
            <a:endParaRPr lang="en-US" dirty="0"/>
          </a:p>
          <a:p>
            <a:pPr indent="0">
              <a:buNone/>
            </a:pPr>
            <a:endParaRPr lang="en-US" dirty="0" smtClean="0"/>
          </a:p>
          <a:p>
            <a:pPr marL="514350" lvl="1" indent="0">
              <a:buNone/>
            </a:pPr>
            <a:endParaRPr lang="en-US" dirty="0" smtClean="0"/>
          </a:p>
          <a:p>
            <a:pPr marL="514350" lvl="1" indent="0">
              <a:buNone/>
            </a:pPr>
            <a:endParaRPr lang="en-US" dirty="0" smtClean="0"/>
          </a:p>
          <a:p>
            <a:pPr marL="514350" lvl="1" indent="0">
              <a:buNone/>
            </a:pPr>
            <a:endParaRPr lang="en-US" dirty="0" smtClean="0"/>
          </a:p>
          <a:p>
            <a:pPr marL="514350" lvl="1" indent="0">
              <a:buNone/>
            </a:pPr>
            <a:endParaRPr lang="en-US" dirty="0"/>
          </a:p>
          <a:p>
            <a:pPr marL="514350" lvl="1" indent="0">
              <a:buNone/>
            </a:pPr>
            <a:endParaRPr lang="en-US" dirty="0"/>
          </a:p>
        </p:txBody>
      </p:sp>
      <p:pic>
        <p:nvPicPr>
          <p:cNvPr id="4" name="Picture 2" descr="FS-stacked-rectangle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533400"/>
            <a:ext cx="2131656" cy="889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82677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0"/>
            <a:ext cx="8229600" cy="9906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CSUMENTOR </a:t>
            </a:r>
            <a:r>
              <a:rPr lang="en-US" dirty="0" smtClean="0"/>
              <a:t>FAQ’s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7924800" cy="3276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Validation of Subject Requirements</a:t>
            </a:r>
          </a:p>
          <a:p>
            <a:pPr marL="525780" indent="-342900"/>
            <a:r>
              <a:rPr lang="en-US" dirty="0" smtClean="0"/>
              <a:t>If a student needs to make a correction to their application for admission, provide your Fresno State ambassador with an unofficial transcript</a:t>
            </a:r>
          </a:p>
          <a:p>
            <a:pPr marL="525780" indent="-342900"/>
            <a:endParaRPr lang="en-US" dirty="0" smtClean="0"/>
          </a:p>
          <a:p>
            <a:pPr marL="525780" indent="-342900"/>
            <a:endParaRPr lang="en-US" dirty="0" smtClean="0"/>
          </a:p>
          <a:p>
            <a:pPr marL="514350" lvl="1" indent="0">
              <a:buNone/>
            </a:pPr>
            <a:endParaRPr lang="en-US" dirty="0" smtClean="0"/>
          </a:p>
          <a:p>
            <a:pPr marL="514350" lvl="1" indent="0">
              <a:buNone/>
            </a:pPr>
            <a:endParaRPr lang="en-US" dirty="0" smtClean="0"/>
          </a:p>
          <a:p>
            <a:pPr marL="514350" lvl="1" indent="0">
              <a:buNone/>
            </a:pPr>
            <a:endParaRPr lang="en-US" dirty="0" smtClean="0"/>
          </a:p>
          <a:p>
            <a:pPr marL="514350" lvl="1" indent="0">
              <a:buNone/>
            </a:pPr>
            <a:endParaRPr lang="en-US" dirty="0"/>
          </a:p>
          <a:p>
            <a:pPr marL="514350" lvl="1" indent="0">
              <a:buNone/>
            </a:pPr>
            <a:endParaRPr lang="en-US" dirty="0"/>
          </a:p>
        </p:txBody>
      </p:sp>
      <p:pic>
        <p:nvPicPr>
          <p:cNvPr id="4" name="Picture 2" descr="FS-stacked-rectangle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533400"/>
            <a:ext cx="2131656" cy="889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88338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886</TotalTime>
  <Words>434</Words>
  <Application>Microsoft Office PowerPoint</Application>
  <PresentationFormat>On-screen Show (4:3)</PresentationFormat>
  <Paragraphs>90</Paragraphs>
  <Slides>10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Clarity</vt:lpstr>
      <vt:lpstr>Fall 2016 freshmen admissions</vt:lpstr>
      <vt:lpstr>MINIMUM REQUIREMENTS </vt:lpstr>
      <vt:lpstr>FALL 2016 ANTICIPATED ELIGIBILITY INDEX </vt:lpstr>
      <vt:lpstr>ATHLETIC ADMISSION</vt:lpstr>
      <vt:lpstr>ATHLETIC ADMISSION</vt:lpstr>
      <vt:lpstr>COMMUNICATIONS</vt:lpstr>
      <vt:lpstr>FALL 2016 DEADLINES </vt:lpstr>
      <vt:lpstr>CSUMENTOR FAQ’s</vt:lpstr>
      <vt:lpstr>CSUMENTOR FAQ’s</vt:lpstr>
      <vt:lpstr>IMPORTANT INFORMATION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Freshmen Admissions</dc:title>
  <dc:creator>Linda Morales</dc:creator>
  <cp:lastModifiedBy>Bernadette Nelson</cp:lastModifiedBy>
  <cp:revision>49</cp:revision>
  <cp:lastPrinted>2015-10-29T22:46:01Z</cp:lastPrinted>
  <dcterms:created xsi:type="dcterms:W3CDTF">2006-08-16T00:00:00Z</dcterms:created>
  <dcterms:modified xsi:type="dcterms:W3CDTF">2015-10-29T22:46:03Z</dcterms:modified>
</cp:coreProperties>
</file>